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77" r:id="rId5"/>
    <p:sldId id="627" r:id="rId6"/>
    <p:sldId id="264" r:id="rId7"/>
    <p:sldId id="265" r:id="rId8"/>
    <p:sldId id="262" r:id="rId9"/>
    <p:sldId id="263" r:id="rId10"/>
    <p:sldId id="266" r:id="rId11"/>
    <p:sldId id="267" r:id="rId12"/>
    <p:sldId id="259" r:id="rId13"/>
    <p:sldId id="258" r:id="rId14"/>
    <p:sldId id="624" r:id="rId15"/>
    <p:sldId id="625" r:id="rId16"/>
    <p:sldId id="626" r:id="rId17"/>
    <p:sldId id="628" r:id="rId18"/>
    <p:sldId id="629" r:id="rId19"/>
    <p:sldId id="630" r:id="rId20"/>
    <p:sldId id="1044" r:id="rId21"/>
    <p:sldId id="10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94762"/>
  </p:normalViewPr>
  <p:slideViewPr>
    <p:cSldViewPr snapToGrid="0">
      <p:cViewPr varScale="1">
        <p:scale>
          <a:sx n="121" d="100"/>
          <a:sy n="121"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06659-61D1-6C4E-B73B-7335F4D31AB0}" type="datetimeFigureOut">
              <a:rPr lang="en-US" smtClean="0"/>
              <a:t>9/29/25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F9B6A-3E32-3348-9923-E58F86D00BE4}" type="slidenum">
              <a:rPr lang="en-US" smtClean="0"/>
              <a:t>‹#›</a:t>
            </a:fld>
            <a:endParaRPr lang="en-US"/>
          </a:p>
        </p:txBody>
      </p:sp>
    </p:spTree>
    <p:extLst>
      <p:ext uri="{BB962C8B-B14F-4D97-AF65-F5344CB8AC3E}">
        <p14:creationId xmlns:p14="http://schemas.microsoft.com/office/powerpoint/2010/main" val="2996682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876AE-0926-244F-B041-D7E868D90004}" type="slidenum">
              <a:rPr lang="en-US" smtClean="0"/>
              <a:t>7</a:t>
            </a:fld>
            <a:endParaRPr lang="en-US"/>
          </a:p>
        </p:txBody>
      </p:sp>
    </p:spTree>
    <p:extLst>
      <p:ext uri="{BB962C8B-B14F-4D97-AF65-F5344CB8AC3E}">
        <p14:creationId xmlns:p14="http://schemas.microsoft.com/office/powerpoint/2010/main" val="108114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F9B6A-3E32-3348-9923-E58F86D00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879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F9B6A-3E32-3348-9923-E58F86D00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79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D9D9-7F94-8C4C-8748-81A0C015A865}"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80508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D9D9-7F94-8C4C-8748-81A0C015A865}"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7912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8" name="Text Placeholder 13">
            <a:extLst>
              <a:ext uri="{FF2B5EF4-FFF2-40B4-BE49-F238E27FC236}">
                <a16:creationId xmlns:a16="http://schemas.microsoft.com/office/drawing/2014/main" id="{7D238A36-F1A8-C148-923E-3CA36B656974}"/>
              </a:ext>
            </a:extLst>
          </p:cNvPr>
          <p:cNvSpPr>
            <a:spLocks noGrp="1"/>
          </p:cNvSpPr>
          <p:nvPr>
            <p:ph type="body" sz="quarter" idx="10" hasCustomPrompt="1"/>
          </p:nvPr>
        </p:nvSpPr>
        <p:spPr>
          <a:xfrm>
            <a:off x="2960971" y="3301467"/>
            <a:ext cx="6610350" cy="2416423"/>
          </a:xfrm>
          <a:prstGeom prst="rect">
            <a:avLst/>
          </a:prstGeom>
        </p:spPr>
        <p:txBody>
          <a:bodyPr>
            <a:noAutofit/>
          </a:bodyPr>
          <a:lstStyle>
            <a:lvl1pPr marL="0" indent="0" algn="ctr">
              <a:buNone/>
              <a:defRPr sz="2800" b="1">
                <a:solidFill>
                  <a:schemeClr val="tx1"/>
                </a:solidFill>
                <a:latin typeface="Arial" panose="020B0604020202020204" pitchFamily="34" charset="0"/>
                <a:cs typeface="Arial" panose="020B0604020202020204" pitchFamily="34" charset="0"/>
              </a:defRPr>
            </a:lvl1pPr>
          </a:lstStyle>
          <a:p>
            <a:pPr lvl="0"/>
            <a:r>
              <a:rPr lang="en-US"/>
              <a:t>NAME</a:t>
            </a:r>
          </a:p>
          <a:p>
            <a:pPr lvl="0"/>
            <a:r>
              <a:rPr lang="en-US"/>
              <a:t>ORGANIZATION</a:t>
            </a:r>
          </a:p>
          <a:p>
            <a:pPr lvl="0"/>
            <a:r>
              <a:rPr lang="en-US"/>
              <a:t>DATE</a:t>
            </a:r>
          </a:p>
          <a:p>
            <a:pPr lvl="0"/>
            <a:r>
              <a:rPr lang="en-US"/>
              <a:t>CONFERENCE/EVENT</a:t>
            </a:r>
          </a:p>
        </p:txBody>
      </p:sp>
      <p:sp>
        <p:nvSpPr>
          <p:cNvPr id="20" name="Text Placeholder 19">
            <a:extLst>
              <a:ext uri="{FF2B5EF4-FFF2-40B4-BE49-F238E27FC236}">
                <a16:creationId xmlns:a16="http://schemas.microsoft.com/office/drawing/2014/main" id="{0778846F-B736-B447-8587-4A828321603C}"/>
              </a:ext>
            </a:extLst>
          </p:cNvPr>
          <p:cNvSpPr>
            <a:spLocks noGrp="1"/>
          </p:cNvSpPr>
          <p:nvPr>
            <p:ph type="body" sz="quarter" idx="11" hasCustomPrompt="1"/>
          </p:nvPr>
        </p:nvSpPr>
        <p:spPr>
          <a:xfrm>
            <a:off x="3242752" y="2266276"/>
            <a:ext cx="6046788" cy="831254"/>
          </a:xfrm>
          <a:prstGeom prst="rect">
            <a:avLst/>
          </a:prstGeom>
        </p:spPr>
        <p:txBody>
          <a:bodyPr/>
          <a:lstStyle>
            <a:lvl1pPr marL="0" indent="0" algn="ctr">
              <a:buNone/>
              <a:defRPr sz="4000" b="1">
                <a:latin typeface="Arial" panose="020B0604020202020204" pitchFamily="34" charset="0"/>
                <a:cs typeface="Arial" panose="020B0604020202020204" pitchFamily="34" charset="0"/>
              </a:defRPr>
            </a:lvl1pPr>
          </a:lstStyle>
          <a:p>
            <a:pPr lvl="0"/>
            <a:r>
              <a:rPr lang="en-US"/>
              <a:t>PRESENTATION TITLE</a:t>
            </a:r>
          </a:p>
        </p:txBody>
      </p:sp>
      <p:pic>
        <p:nvPicPr>
          <p:cNvPr id="5" name="Picture 4">
            <a:extLst>
              <a:ext uri="{FF2B5EF4-FFF2-40B4-BE49-F238E27FC236}">
                <a16:creationId xmlns:a16="http://schemas.microsoft.com/office/drawing/2014/main" id="{0741ECDA-DC53-8342-876F-F8C60E7956CA}"/>
              </a:ext>
            </a:extLst>
          </p:cNvPr>
          <p:cNvPicPr>
            <a:picLocks noChangeAspect="1"/>
          </p:cNvPicPr>
          <p:nvPr/>
        </p:nvPicPr>
        <p:blipFill>
          <a:blip r:embed="rId2"/>
          <a:stretch>
            <a:fillRect/>
          </a:stretch>
        </p:blipFill>
        <p:spPr>
          <a:xfrm>
            <a:off x="123825" y="5983434"/>
            <a:ext cx="2023110" cy="789013"/>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EA27230-111E-3147-BD1A-C0EEF94DF93F}"/>
              </a:ext>
            </a:extLst>
          </p:cNvPr>
          <p:cNvPicPr>
            <a:picLocks noChangeAspect="1"/>
          </p:cNvPicPr>
          <p:nvPr/>
        </p:nvPicPr>
        <p:blipFill>
          <a:blip r:embed="rId3"/>
          <a:stretch>
            <a:fillRect/>
          </a:stretch>
        </p:blipFill>
        <p:spPr>
          <a:xfrm>
            <a:off x="10832360" y="91440"/>
            <a:ext cx="1670756" cy="845820"/>
          </a:xfrm>
          <a:prstGeom prst="rect">
            <a:avLst/>
          </a:prstGeom>
        </p:spPr>
      </p:pic>
    </p:spTree>
    <p:extLst>
      <p:ext uri="{BB962C8B-B14F-4D97-AF65-F5344CB8AC3E}">
        <p14:creationId xmlns:p14="http://schemas.microsoft.com/office/powerpoint/2010/main" val="147751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533D8E2D-0B18-594C-B3FC-806679CDD148}"/>
              </a:ext>
            </a:extLst>
          </p:cNvPr>
          <p:cNvSpPr>
            <a:spLocks noGrp="1"/>
          </p:cNvSpPr>
          <p:nvPr>
            <p:ph idx="1"/>
          </p:nvPr>
        </p:nvSpPr>
        <p:spPr>
          <a:xfrm>
            <a:off x="838200" y="1742311"/>
            <a:ext cx="10515600" cy="3909927"/>
          </a:xfrm>
          <a:prstGeom prst="rect">
            <a:avLst/>
          </a:prstGeom>
        </p:spPr>
        <p:txBody>
          <a:bodyPr vert="horz" lIns="91440" tIns="45720" rIns="91440" bIns="45720" rtlCol="0">
            <a:norm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1">
            <a:extLst>
              <a:ext uri="{FF2B5EF4-FFF2-40B4-BE49-F238E27FC236}">
                <a16:creationId xmlns:a16="http://schemas.microsoft.com/office/drawing/2014/main" id="{9C76FB61-638C-A746-A285-4E311A000F2B}"/>
              </a:ext>
            </a:extLst>
          </p:cNvPr>
          <p:cNvSpPr>
            <a:spLocks noGrp="1"/>
          </p:cNvSpPr>
          <p:nvPr>
            <p:ph type="title"/>
          </p:nvPr>
        </p:nvSpPr>
        <p:spPr>
          <a:xfrm>
            <a:off x="838200" y="117684"/>
            <a:ext cx="10515600" cy="1325563"/>
          </a:xfrm>
          <a:prstGeom prst="rect">
            <a:avLst/>
          </a:prstGeom>
        </p:spPr>
        <p:txBody>
          <a:bodyPr vert="horz" lIns="91440" tIns="45720" rIns="91440" bIns="45720" rtlCol="0" anchor="ctr">
            <a:normAutofit/>
          </a:bodyPr>
          <a:lstStyle>
            <a:lvl1pPr algn="ct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6" name="Picture 5" descr="A picture containing text&#10;&#10;Description automatically generated">
            <a:extLst>
              <a:ext uri="{FF2B5EF4-FFF2-40B4-BE49-F238E27FC236}">
                <a16:creationId xmlns:a16="http://schemas.microsoft.com/office/drawing/2014/main" id="{061C8188-98B4-B747-9291-E608AD911215}"/>
              </a:ext>
            </a:extLst>
          </p:cNvPr>
          <p:cNvPicPr>
            <a:picLocks noChangeAspect="1"/>
          </p:cNvPicPr>
          <p:nvPr/>
        </p:nvPicPr>
        <p:blipFill>
          <a:blip r:embed="rId2"/>
          <a:stretch>
            <a:fillRect/>
          </a:stretch>
        </p:blipFill>
        <p:spPr>
          <a:xfrm>
            <a:off x="10832360" y="91440"/>
            <a:ext cx="1670756" cy="845820"/>
          </a:xfrm>
          <a:prstGeom prst="rect">
            <a:avLst/>
          </a:prstGeom>
        </p:spPr>
      </p:pic>
    </p:spTree>
    <p:extLst>
      <p:ext uri="{BB962C8B-B14F-4D97-AF65-F5344CB8AC3E}">
        <p14:creationId xmlns:p14="http://schemas.microsoft.com/office/powerpoint/2010/main" val="212595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D74D-8988-4670-9020-AF72B9C19B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5F9ECA-0F37-4D4A-A85D-D8B2670708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D2CAE-1B42-46CE-AFAB-8F672DD161F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1B3EAED-71FD-4B39-AB41-3EB95F5AC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00AAB-3658-4A72-BBF8-691521ED762B}"/>
              </a:ext>
            </a:extLst>
          </p:cNvPr>
          <p:cNvSpPr>
            <a:spLocks noGrp="1"/>
          </p:cNvSpPr>
          <p:nvPr>
            <p:ph type="sldNum" sz="quarter" idx="12"/>
          </p:nvPr>
        </p:nvSpPr>
        <p:spPr/>
        <p:txBody>
          <a:bodyPr/>
          <a:lstStyle/>
          <a:p>
            <a:fld id="{604825E3-2A3D-40E4-8BA9-4F8EC92B3391}"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0BD6E837-FF45-482E-9311-F25D295EEE0D}"/>
              </a:ext>
            </a:extLst>
          </p:cNvPr>
          <p:cNvPicPr>
            <a:picLocks noChangeAspect="1"/>
          </p:cNvPicPr>
          <p:nvPr userDrawn="1"/>
        </p:nvPicPr>
        <p:blipFill>
          <a:blip r:embed="rId2"/>
          <a:stretch>
            <a:fillRect/>
          </a:stretch>
        </p:blipFill>
        <p:spPr>
          <a:xfrm>
            <a:off x="10863756" y="9856"/>
            <a:ext cx="1670756" cy="845820"/>
          </a:xfrm>
          <a:prstGeom prst="rect">
            <a:avLst/>
          </a:prstGeom>
        </p:spPr>
      </p:pic>
    </p:spTree>
    <p:extLst>
      <p:ext uri="{BB962C8B-B14F-4D97-AF65-F5344CB8AC3E}">
        <p14:creationId xmlns:p14="http://schemas.microsoft.com/office/powerpoint/2010/main" val="1237702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_Sq Image">
    <p:spTree>
      <p:nvGrpSpPr>
        <p:cNvPr id="1" name=""/>
        <p:cNvGrpSpPr/>
        <p:nvPr/>
      </p:nvGrpSpPr>
      <p:grpSpPr>
        <a:xfrm>
          <a:off x="0" y="0"/>
          <a:ext cx="0" cy="0"/>
          <a:chOff x="0" y="0"/>
          <a:chExt cx="0" cy="0"/>
        </a:xfrm>
      </p:grpSpPr>
      <p:pic>
        <p:nvPicPr>
          <p:cNvPr id="7" name="Picture 6"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9244" y="4782498"/>
            <a:ext cx="2668907" cy="1556860"/>
          </a:xfrm>
          <a:prstGeom prst="rect">
            <a:avLst/>
          </a:prstGeom>
        </p:spPr>
      </p:pic>
      <p:sp>
        <p:nvSpPr>
          <p:cNvPr id="14" name="Text Placeholder 13"/>
          <p:cNvSpPr>
            <a:spLocks noGrp="1"/>
          </p:cNvSpPr>
          <p:nvPr>
            <p:ph type="body" sz="quarter" idx="10" hasCustomPrompt="1"/>
          </p:nvPr>
        </p:nvSpPr>
        <p:spPr>
          <a:xfrm>
            <a:off x="7583714" y="677334"/>
            <a:ext cx="4463143" cy="1101855"/>
          </a:xfrm>
        </p:spPr>
        <p:txBody>
          <a:bodyPr anchor="b">
            <a:noAutofit/>
          </a:bodyPr>
          <a:lstStyle>
            <a:lvl1pPr marL="0" indent="0" algn="ctr">
              <a:buNone/>
              <a:defRPr sz="1867">
                <a:solidFill>
                  <a:schemeClr val="accent1"/>
                </a:solidFill>
                <a:latin typeface="+mj-lt"/>
              </a:defRPr>
            </a:lvl1pPr>
            <a:lvl2pPr marL="609585" indent="0" algn="ctr">
              <a:buNone/>
              <a:defRPr sz="1867">
                <a:solidFill>
                  <a:schemeClr val="accent1"/>
                </a:solidFill>
              </a:defRPr>
            </a:lvl2pPr>
            <a:lvl3pPr marL="1219170" indent="0" algn="ctr">
              <a:buNone/>
              <a:defRPr sz="1867">
                <a:solidFill>
                  <a:schemeClr val="accent1"/>
                </a:solidFill>
              </a:defRPr>
            </a:lvl3pPr>
            <a:lvl4pPr marL="1828754" indent="0" algn="ctr">
              <a:buNone/>
              <a:defRPr sz="1867">
                <a:solidFill>
                  <a:schemeClr val="accent1"/>
                </a:solidFill>
              </a:defRPr>
            </a:lvl4pPr>
            <a:lvl5pPr marL="2438339" indent="0" algn="ctr">
              <a:buNone/>
              <a:defRPr sz="1867">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7583714" y="1806282"/>
            <a:ext cx="4463143" cy="970785"/>
          </a:xfrm>
        </p:spPr>
        <p:txBody>
          <a:bodyPr anchor="t">
            <a:noAutofit/>
          </a:bodyPr>
          <a:lstStyle>
            <a:lvl1pPr marL="0" indent="0" algn="ctr">
              <a:buNone/>
              <a:defRPr sz="2933" b="1" baseline="0">
                <a:solidFill>
                  <a:schemeClr val="tx1"/>
                </a:solidFill>
                <a:latin typeface="+mj-lt"/>
              </a:defRPr>
            </a:lvl1pPr>
            <a:lvl2pPr marL="609585" indent="0" algn="ctr">
              <a:buNone/>
              <a:defRPr sz="1867">
                <a:solidFill>
                  <a:schemeClr val="accent1"/>
                </a:solidFill>
              </a:defRPr>
            </a:lvl2pPr>
            <a:lvl3pPr marL="1219170" indent="0" algn="ctr">
              <a:buNone/>
              <a:defRPr sz="1867">
                <a:solidFill>
                  <a:schemeClr val="accent1"/>
                </a:solidFill>
              </a:defRPr>
            </a:lvl3pPr>
            <a:lvl4pPr marL="1828754" indent="0" algn="ctr">
              <a:buNone/>
              <a:defRPr sz="1867">
                <a:solidFill>
                  <a:schemeClr val="accent1"/>
                </a:solidFill>
              </a:defRPr>
            </a:lvl4pPr>
            <a:lvl5pPr marL="2438339" indent="0" algn="ctr">
              <a:buNone/>
              <a:defRPr sz="1867">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1" y="0"/>
            <a:ext cx="7395633" cy="6858000"/>
          </a:xfrm>
        </p:spPr>
        <p:txBody>
          <a:bodyPr anchor="ctr">
            <a:noAutofit/>
          </a:bodyPr>
          <a:lstStyle>
            <a:lvl1pPr marL="0" marR="0" indent="0" algn="ctr" defTabSz="609585" rtl="0" eaLnBrk="1" fontAlgn="auto" latinLnBrk="0" hangingPunct="1">
              <a:lnSpc>
                <a:spcPct val="100000"/>
              </a:lnSpc>
              <a:spcBef>
                <a:spcPct val="20000"/>
              </a:spcBef>
              <a:spcAft>
                <a:spcPts val="0"/>
              </a:spcAft>
              <a:buClr>
                <a:schemeClr val="bg1">
                  <a:lumMod val="50000"/>
                </a:schemeClr>
              </a:buClr>
              <a:buSzTx/>
              <a:buFont typeface="Arial"/>
              <a:buNone/>
              <a:tabLst/>
              <a:defRPr sz="1867"/>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7583714" y="2885440"/>
            <a:ext cx="4463143" cy="1110827"/>
          </a:xfrm>
        </p:spPr>
        <p:txBody>
          <a:bodyPr anchor="t">
            <a:noAutofit/>
          </a:bodyPr>
          <a:lstStyle>
            <a:lvl1pPr marL="0" indent="0" algn="ctr">
              <a:buNone/>
              <a:defRPr sz="1333" baseline="0">
                <a:solidFill>
                  <a:schemeClr val="tx1"/>
                </a:solidFill>
                <a:latin typeface="+mj-lt"/>
              </a:defRPr>
            </a:lvl1pPr>
            <a:lvl2pPr marL="609585" indent="0" algn="ctr">
              <a:buNone/>
              <a:defRPr sz="1867">
                <a:solidFill>
                  <a:schemeClr val="accent1"/>
                </a:solidFill>
              </a:defRPr>
            </a:lvl2pPr>
            <a:lvl3pPr marL="1219170" indent="0" algn="ctr">
              <a:buNone/>
              <a:defRPr sz="1867">
                <a:solidFill>
                  <a:schemeClr val="accent1"/>
                </a:solidFill>
              </a:defRPr>
            </a:lvl3pPr>
            <a:lvl4pPr marL="1828754" indent="0" algn="ctr">
              <a:buNone/>
              <a:defRPr sz="1867">
                <a:solidFill>
                  <a:schemeClr val="accent1"/>
                </a:solidFill>
              </a:defRPr>
            </a:lvl4pPr>
            <a:lvl5pPr marL="2438339" indent="0" algn="ctr">
              <a:buNone/>
              <a:defRPr sz="1867">
                <a:solidFill>
                  <a:schemeClr val="accent1"/>
                </a:solidFill>
              </a:defRPr>
            </a:lvl5pPr>
          </a:lstStyle>
          <a:p>
            <a:pPr lvl="0"/>
            <a:r>
              <a:rPr lang="en-US" dirty="0"/>
              <a:t># | Directorate, Division, Section or Group Name</a:t>
            </a:r>
            <a:br>
              <a:rPr lang="en-US" dirty="0"/>
            </a:br>
            <a:r>
              <a:rPr lang="en-US" dirty="0"/>
              <a:t>Presented by, Job Title, Date, etc.</a:t>
            </a:r>
          </a:p>
        </p:txBody>
      </p:sp>
      <p:sp>
        <p:nvSpPr>
          <p:cNvPr id="3" name="Footer Placeholder 2"/>
          <p:cNvSpPr>
            <a:spLocks noGrp="1"/>
          </p:cNvSpPr>
          <p:nvPr>
            <p:ph type="ftr" sz="quarter" idx="18"/>
          </p:nvPr>
        </p:nvSpPr>
        <p:spPr>
          <a:xfrm>
            <a:off x="7583712" y="6403765"/>
            <a:ext cx="4463143" cy="366183"/>
          </a:xfrm>
        </p:spPr>
        <p:txBody>
          <a:bodyPr/>
          <a:lstStyle>
            <a:lvl1pPr>
              <a:defRPr>
                <a:solidFill>
                  <a:schemeClr val="accent1"/>
                </a:solidFill>
              </a:defRPr>
            </a:lvl1pPr>
          </a:lstStyle>
          <a:p>
            <a:r>
              <a:rPr lang="en-US" dirty="0"/>
              <a:t>For required markings, please visit https://mh.jpl.nasa.gov</a:t>
            </a:r>
          </a:p>
        </p:txBody>
      </p:sp>
    </p:spTree>
    <p:extLst>
      <p:ext uri="{BB962C8B-B14F-4D97-AF65-F5344CB8AC3E}">
        <p14:creationId xmlns:p14="http://schemas.microsoft.com/office/powerpoint/2010/main" val="101141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72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4"/>
          <p:cNvSpPr>
            <a:spLocks noGrp="1"/>
          </p:cNvSpPr>
          <p:nvPr>
            <p:ph type="body" sz="quarter" idx="17" hasCustomPrompt="1"/>
          </p:nvPr>
        </p:nvSpPr>
        <p:spPr>
          <a:xfrm>
            <a:off x="609602" y="149734"/>
            <a:ext cx="10972801" cy="261959"/>
          </a:xfrm>
          <a:prstGeom prst="rect">
            <a:avLst/>
          </a:prstGeom>
        </p:spPr>
        <p:txBody>
          <a:bodyPr anchor="t">
            <a:noAutofit/>
          </a:bodyPr>
          <a:lstStyle>
            <a:lvl1pPr marL="0" indent="0" algn="l">
              <a:buNone/>
              <a:tabLst/>
              <a:defRPr sz="10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mission or org ID (optional)</a:t>
            </a:r>
          </a:p>
        </p:txBody>
      </p:sp>
      <p:pic>
        <p:nvPicPr>
          <p:cNvPr id="9" name="Picture 8" descr="JPL_RedBlack_rgb_horz_5in_160601.eps"/>
          <p:cNvPicPr>
            <a:picLocks noChangeAspect="1"/>
          </p:cNvPicPr>
          <p:nvPr userDrawn="1"/>
        </p:nvPicPr>
        <p:blipFill rotWithShape="1">
          <a:blip r:embed="rId2" cstate="email">
            <a:extLst>
              <a:ext uri="{28A0092B-C50C-407E-A947-70E740481C1C}">
                <a14:useLocalDpi xmlns:a14="http://schemas.microsoft.com/office/drawing/2010/main"/>
              </a:ext>
            </a:extLst>
          </a:blip>
          <a:srcRect l="6920" r="64328"/>
          <a:stretch/>
        </p:blipFill>
        <p:spPr>
          <a:xfrm>
            <a:off x="11212041" y="6502284"/>
            <a:ext cx="748632" cy="325465"/>
          </a:xfrm>
          <a:prstGeom prst="rect">
            <a:avLst/>
          </a:prstGeom>
        </p:spPr>
      </p:pic>
      <p:sp>
        <p:nvSpPr>
          <p:cNvPr id="11" name="Text Placeholder 13"/>
          <p:cNvSpPr>
            <a:spLocks noGrp="1"/>
          </p:cNvSpPr>
          <p:nvPr>
            <p:ph type="body" sz="quarter" idx="16" hasCustomPrompt="1"/>
          </p:nvPr>
        </p:nvSpPr>
        <p:spPr>
          <a:xfrm>
            <a:off x="609601" y="890176"/>
            <a:ext cx="10972801" cy="426007"/>
          </a:xfrm>
          <a:prstGeom prst="rect">
            <a:avLst/>
          </a:prstGeom>
        </p:spPr>
        <p:txBody>
          <a:bodyPr vert="horz">
            <a:noAutofit/>
          </a:bodyPr>
          <a:lstStyle>
            <a:lvl1pPr marL="0" indent="0">
              <a:buFontTx/>
              <a:buNone/>
              <a:defRPr sz="2200" baseline="0">
                <a:solidFill>
                  <a:srgbClr val="000000"/>
                </a:solidFill>
                <a:latin typeface="+mj-lt"/>
              </a:defRPr>
            </a:lvl1pPr>
            <a:lvl2pPr marL="457189" indent="0">
              <a:buFontTx/>
              <a:buNone/>
              <a:defRPr sz="2000"/>
            </a:lvl2pPr>
            <a:lvl3pPr marL="914377" indent="0">
              <a:buFontTx/>
              <a:buNone/>
              <a:defRPr sz="2000"/>
            </a:lvl3pPr>
            <a:lvl4pPr marL="1371566" indent="0">
              <a:buFontTx/>
              <a:buNone/>
              <a:defRPr sz="2000"/>
            </a:lvl4pPr>
            <a:lvl5pPr marL="1828754" indent="0">
              <a:buFontTx/>
              <a:buNone/>
              <a:defRPr sz="2000"/>
            </a:lvl5pPr>
          </a:lstStyle>
          <a:p>
            <a:pPr lvl="0"/>
            <a:r>
              <a:rPr lang="en-US" dirty="0"/>
              <a:t>Click to add subtitle</a:t>
            </a:r>
          </a:p>
        </p:txBody>
      </p:sp>
      <p:sp>
        <p:nvSpPr>
          <p:cNvPr id="8" name="Content Placeholder 7"/>
          <p:cNvSpPr>
            <a:spLocks noGrp="1"/>
          </p:cNvSpPr>
          <p:nvPr>
            <p:ph sz="quarter" idx="19"/>
          </p:nvPr>
        </p:nvSpPr>
        <p:spPr>
          <a:xfrm>
            <a:off x="609600" y="16002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2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Slide Number Placeholder 9"/>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382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C41E6B-4CB8-0549-8108-1D2C398AD3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a:extLst>
              <a:ext uri="{FF2B5EF4-FFF2-40B4-BE49-F238E27FC236}">
                <a16:creationId xmlns:a16="http://schemas.microsoft.com/office/drawing/2014/main" id="{544E6FC8-1082-4440-AEF1-15B45894D54B}"/>
              </a:ext>
            </a:extLst>
          </p:cNvPr>
          <p:cNvSpPr>
            <a:spLocks noGrp="1"/>
          </p:cNvSpPr>
          <p:nvPr>
            <p:ph type="sldNum" sz="quarter" idx="4"/>
          </p:nvPr>
        </p:nvSpPr>
        <p:spPr>
          <a:xfrm>
            <a:off x="9274479"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825E3-2A3D-40E4-8BA9-4F8EC92B3391}" type="slidenum">
              <a:rPr lang="en-US" smtClean="0"/>
              <a:t>‹#›</a:t>
            </a:fld>
            <a:endParaRPr lang="en-US"/>
          </a:p>
        </p:txBody>
      </p:sp>
    </p:spTree>
    <p:extLst>
      <p:ext uri="{BB962C8B-B14F-4D97-AF65-F5344CB8AC3E}">
        <p14:creationId xmlns:p14="http://schemas.microsoft.com/office/powerpoint/2010/main" val="1250124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w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oleObject" Target="../embeddings/oleObject1.bin"/><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emf"/><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tiff"/><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MITRE/JPL Workshop</a:t>
            </a:r>
          </a:p>
        </p:txBody>
      </p:sp>
      <p:sp>
        <p:nvSpPr>
          <p:cNvPr id="3" name="Text Placeholder 2"/>
          <p:cNvSpPr>
            <a:spLocks noGrp="1"/>
          </p:cNvSpPr>
          <p:nvPr>
            <p:ph type="body" sz="quarter" idx="11"/>
          </p:nvPr>
        </p:nvSpPr>
        <p:spPr/>
        <p:txBody>
          <a:bodyPr/>
          <a:lstStyle/>
          <a:p>
            <a:r>
              <a:rPr lang="en-US" dirty="0"/>
              <a:t>JPL Quantum Capability for USSF</a:t>
            </a:r>
          </a:p>
        </p:txBody>
      </p:sp>
      <p:sp>
        <p:nvSpPr>
          <p:cNvPr id="5" name="Text Placeholder 4"/>
          <p:cNvSpPr>
            <a:spLocks noGrp="1"/>
          </p:cNvSpPr>
          <p:nvPr>
            <p:ph type="body" sz="quarter" idx="15"/>
          </p:nvPr>
        </p:nvSpPr>
        <p:spPr/>
        <p:txBody>
          <a:bodyPr/>
          <a:lstStyle/>
          <a:p>
            <a:pPr>
              <a:spcAft>
                <a:spcPts val="800"/>
              </a:spcAft>
            </a:pPr>
            <a:r>
              <a:rPr lang="en-US" dirty="0"/>
              <a:t>Jason Hyon, John Callas, Sheng-Wey </a:t>
            </a:r>
            <a:r>
              <a:rPr lang="en-US" dirty="0" err="1"/>
              <a:t>Chiow</a:t>
            </a:r>
            <a:r>
              <a:rPr lang="en-US" dirty="0"/>
              <a:t>, </a:t>
            </a:r>
            <a:r>
              <a:rPr lang="en-US" dirty="0" err="1"/>
              <a:t>Darmin</a:t>
            </a:r>
            <a:r>
              <a:rPr lang="en-US" dirty="0"/>
              <a:t> Arumugam, Nan Yu, Alex </a:t>
            </a:r>
            <a:r>
              <a:rPr lang="en-US" dirty="0" err="1"/>
              <a:t>Lohrmann</a:t>
            </a:r>
            <a:r>
              <a:rPr lang="en-US" dirty="0"/>
              <a:t>, </a:t>
            </a:r>
            <a:r>
              <a:rPr lang="en-US" dirty="0" err="1"/>
              <a:t>Siamak</a:t>
            </a:r>
            <a:r>
              <a:rPr lang="en-US" dirty="0"/>
              <a:t> </a:t>
            </a:r>
            <a:r>
              <a:rPr lang="en-US" dirty="0" err="1"/>
              <a:t>Forouhar</a:t>
            </a:r>
            <a:r>
              <a:rPr lang="en-US" dirty="0"/>
              <a:t>, Matt Shaw</a:t>
            </a:r>
          </a:p>
          <a:p>
            <a:pPr>
              <a:spcAft>
                <a:spcPts val="800"/>
              </a:spcAft>
            </a:pPr>
            <a:r>
              <a:rPr lang="en-US" dirty="0"/>
              <a:t>2024</a:t>
            </a:r>
          </a:p>
          <a:p>
            <a:endParaRPr lang="en-US" dirty="0"/>
          </a:p>
        </p:txBody>
      </p:sp>
      <p:pic>
        <p:nvPicPr>
          <p:cNvPr id="7" name="Picture Placeholder 21" descr="Photo-2015-03-12-085758 - D2015_0302_D370_CMSalt2.jpg"/>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6421" t="27414" r="11723"/>
          <a:stretch/>
        </p:blipFill>
        <p:spPr>
          <a:xfrm>
            <a:off x="1" y="0"/>
            <a:ext cx="7395633" cy="6858000"/>
          </a:xfrm>
        </p:spPr>
      </p:pic>
      <p:sp>
        <p:nvSpPr>
          <p:cNvPr id="6" name="TextBox 5">
            <a:extLst>
              <a:ext uri="{FF2B5EF4-FFF2-40B4-BE49-F238E27FC236}">
                <a16:creationId xmlns:a16="http://schemas.microsoft.com/office/drawing/2014/main" id="{35A47E3B-A797-F0BB-8D79-BF8C0030D392}"/>
              </a:ext>
            </a:extLst>
          </p:cNvPr>
          <p:cNvSpPr txBox="1"/>
          <p:nvPr/>
        </p:nvSpPr>
        <p:spPr>
          <a:xfrm>
            <a:off x="7300222" y="6180666"/>
            <a:ext cx="4895364" cy="523220"/>
          </a:xfrm>
          <a:prstGeom prst="rect">
            <a:avLst/>
          </a:prstGeom>
          <a:noFill/>
        </p:spPr>
        <p:txBody>
          <a:bodyPr wrap="square">
            <a:spAutoFit/>
          </a:bodyPr>
          <a:lstStyle/>
          <a:p>
            <a:pPr algn="ctr"/>
            <a:r>
              <a:rPr lang="en-US" sz="1400" b="0" i="0" u="none" strike="noStrike" dirty="0">
                <a:solidFill>
                  <a:srgbClr val="212121"/>
                </a:solidFill>
                <a:effectLst/>
                <a:latin typeface="Tahoma" panose="020B0604030504040204" pitchFamily="34" charset="0"/>
              </a:rPr>
              <a:t>This document has been reviewed and determined not to contain export controlled CUI.</a:t>
            </a:r>
            <a:endParaRPr lang="en-US" sz="1400" dirty="0"/>
          </a:p>
        </p:txBody>
      </p:sp>
      <p:pic>
        <p:nvPicPr>
          <p:cNvPr id="9" name="Picture Placeholder 21" descr="Photo-2015-03-12-085758 - D2015_0302_D370_CMSalt2.jpg">
            <a:extLst>
              <a:ext uri="{FF2B5EF4-FFF2-40B4-BE49-F238E27FC236}">
                <a16:creationId xmlns:a16="http://schemas.microsoft.com/office/drawing/2014/main" id="{088946C4-BF20-7659-24E7-36A43813C94B}"/>
              </a:ext>
            </a:extLst>
          </p:cNvPr>
          <p:cNvPicPr>
            <a:picLocks noChangeAspect="1"/>
          </p:cNvPicPr>
          <p:nvPr/>
        </p:nvPicPr>
        <p:blipFill rotWithShape="1">
          <a:blip r:embed="rId2">
            <a:extLst>
              <a:ext uri="{28A0092B-C50C-407E-A947-70E740481C1C}">
                <a14:useLocalDpi xmlns:a14="http://schemas.microsoft.com/office/drawing/2010/main" val="0"/>
              </a:ext>
            </a:extLst>
          </a:blip>
          <a:srcRect l="16421" t="27414" r="11723"/>
          <a:stretch/>
        </p:blipFill>
        <p:spPr>
          <a:xfrm>
            <a:off x="924454" y="857250"/>
            <a:ext cx="5546725" cy="5143500"/>
          </a:xfrm>
          <a:prstGeom prst="rect">
            <a:avLst/>
          </a:prstGeom>
        </p:spPr>
      </p:pic>
    </p:spTree>
    <p:extLst>
      <p:ext uri="{BB962C8B-B14F-4D97-AF65-F5344CB8AC3E}">
        <p14:creationId xmlns:p14="http://schemas.microsoft.com/office/powerpoint/2010/main" val="235323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4863BB-0E7B-4E4B-97C3-9B1B5038ED61}"/>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002060"/>
                </a:solidFill>
              </a:rPr>
              <a:t>NASA: Quantum Communication	</a:t>
            </a:r>
          </a:p>
        </p:txBody>
      </p:sp>
      <p:sp>
        <p:nvSpPr>
          <p:cNvPr id="5" name="TextBox 4">
            <a:extLst>
              <a:ext uri="{FF2B5EF4-FFF2-40B4-BE49-F238E27FC236}">
                <a16:creationId xmlns:a16="http://schemas.microsoft.com/office/drawing/2014/main" id="{0EB1A35B-2790-479F-A1C0-690C4F12F9D4}"/>
              </a:ext>
            </a:extLst>
          </p:cNvPr>
          <p:cNvSpPr txBox="1"/>
          <p:nvPr/>
        </p:nvSpPr>
        <p:spPr>
          <a:xfrm>
            <a:off x="283030" y="824280"/>
            <a:ext cx="11392249" cy="1169551"/>
          </a:xfrm>
          <a:prstGeom prst="rect">
            <a:avLst/>
          </a:prstGeom>
          <a:noFill/>
        </p:spPr>
        <p:txBody>
          <a:bodyPr wrap="square" rtlCol="0">
            <a:spAutoFit/>
          </a:bodyPr>
          <a:lstStyle/>
          <a:p>
            <a:endParaRPr lang="en-US" sz="1400" b="1"/>
          </a:p>
          <a:p>
            <a:endParaRPr lang="en-US" sz="1400" b="1"/>
          </a:p>
          <a:p>
            <a:endParaRPr lang="en-US"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sz="1400" b="1"/>
          </a:p>
        </p:txBody>
      </p:sp>
      <p:sp>
        <p:nvSpPr>
          <p:cNvPr id="11" name="Rectangle 10">
            <a:extLst>
              <a:ext uri="{FF2B5EF4-FFF2-40B4-BE49-F238E27FC236}">
                <a16:creationId xmlns:a16="http://schemas.microsoft.com/office/drawing/2014/main" id="{8CF829F6-6A92-403A-8125-5C6168972AC3}"/>
              </a:ext>
            </a:extLst>
          </p:cNvPr>
          <p:cNvSpPr/>
          <p:nvPr/>
        </p:nvSpPr>
        <p:spPr>
          <a:xfrm>
            <a:off x="180729" y="4095750"/>
            <a:ext cx="5824906" cy="2498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latin typeface="Calibri" panose="020F0502020204030204"/>
              </a:rPr>
              <a:t>M</a:t>
            </a:r>
            <a:r>
              <a:rPr kumimoji="0" lang="en-US" sz="1400" b="1" i="0" u="sng" strike="noStrike" kern="1200" cap="none" spc="0" normalizeH="0" baseline="0" noProof="0" dirty="0" err="1">
                <a:ln>
                  <a:noFill/>
                </a:ln>
                <a:solidFill>
                  <a:schemeClr val="bg1"/>
                </a:solidFill>
                <a:effectLst/>
                <a:uLnTx/>
                <a:uFillTx/>
                <a:latin typeface="Calibri" panose="020F0502020204030204"/>
                <a:ea typeface="+mn-ea"/>
                <a:cs typeface="+mn-cs"/>
              </a:rPr>
              <a:t>ajor</a:t>
            </a:r>
            <a:r>
              <a:rPr kumimoji="0" lang="en-US" sz="1400" b="1" i="0" u="sng" strike="noStrike" kern="1200" cap="none" spc="0" normalizeH="0" baseline="0" noProof="0" dirty="0">
                <a:ln>
                  <a:noFill/>
                </a:ln>
                <a:solidFill>
                  <a:schemeClr val="bg1"/>
                </a:solidFill>
                <a:effectLst/>
                <a:uLnTx/>
                <a:uFillTx/>
                <a:latin typeface="Calibri" panose="020F0502020204030204"/>
                <a:ea typeface="+mn-ea"/>
                <a:cs typeface="+mn-cs"/>
              </a:rPr>
              <a:t> tasks required (2024)</a:t>
            </a:r>
            <a:r>
              <a:rPr kumimoji="0" lang="en-US" sz="14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chemeClr val="bg1"/>
                </a:solidFill>
                <a:effectLst/>
                <a:uLnTx/>
                <a:uFillTx/>
                <a:latin typeface="Calibri" panose="020F0502020204030204"/>
                <a:ea typeface="+mn-ea"/>
                <a:cs typeface="+mn-cs"/>
              </a:rPr>
              <a:t>Mission trade studies: Produce overview of different mission concepts with ROM timelines and budget estimates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chemeClr val="bg1"/>
                </a:solidFill>
                <a:effectLst/>
                <a:uLnTx/>
                <a:uFillTx/>
                <a:latin typeface="Calibri" panose="020F0502020204030204"/>
                <a:ea typeface="+mn-ea"/>
                <a:cs typeface="+mn-cs"/>
              </a:rPr>
              <a:t>Mission concept: Select a mission concept of mutual interest to all parties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Calibri" panose="020F0502020204030204"/>
              </a:rPr>
              <a:t>Roadmap development: Define a technology maturation and project roadmap </a:t>
            </a:r>
          </a:p>
          <a:p>
            <a:pPr marR="0" lvl="0" algn="l" defTabSz="914400" rtl="0" eaLnBrk="1" fontAlgn="auto" latinLnBrk="0" hangingPunct="1">
              <a:lnSpc>
                <a:spcPct val="100000"/>
              </a:lnSpc>
              <a:spcBef>
                <a:spcPts val="0"/>
              </a:spcBef>
              <a:spcAft>
                <a:spcPts val="0"/>
              </a:spcAft>
              <a:buClrTx/>
              <a:buSzTx/>
              <a:tabLst/>
              <a:defRPr/>
            </a:pPr>
            <a:endParaRPr lang="en-US" sz="1400" dirty="0">
              <a:solidFill>
                <a:schemeClr val="bg1"/>
              </a:solidFill>
              <a:latin typeface="Calibri" panose="020F0502020204030204"/>
            </a:endParaRPr>
          </a:p>
        </p:txBody>
      </p:sp>
      <p:sp>
        <p:nvSpPr>
          <p:cNvPr id="12" name="Rectangle 11">
            <a:extLst>
              <a:ext uri="{FF2B5EF4-FFF2-40B4-BE49-F238E27FC236}">
                <a16:creationId xmlns:a16="http://schemas.microsoft.com/office/drawing/2014/main" id="{F52DD851-FC80-4ECC-B5CF-1BD6BC7B0E10}"/>
              </a:ext>
            </a:extLst>
          </p:cNvPr>
          <p:cNvSpPr/>
          <p:nvPr/>
        </p:nvSpPr>
        <p:spPr>
          <a:xfrm>
            <a:off x="180729" y="813324"/>
            <a:ext cx="5824907" cy="2393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500" b="1" u="sng" dirty="0">
                <a:solidFill>
                  <a:schemeClr val="bg1"/>
                </a:solidFill>
              </a:rPr>
              <a:t>How could S&amp;T Partnership collaboration benefit this effort</a:t>
            </a:r>
            <a:r>
              <a:rPr lang="en-US" sz="1500" b="1" dirty="0">
                <a:solidFill>
                  <a:schemeClr val="bg1"/>
                </a:solidFill>
              </a:rPr>
              <a:t>?</a:t>
            </a:r>
          </a:p>
          <a:p>
            <a:pPr marL="285750" indent="-285750">
              <a:buFont typeface="Arial" panose="020B0604020202020204" pitchFamily="34" charset="0"/>
              <a:buChar char="•"/>
            </a:pPr>
            <a:r>
              <a:rPr lang="en-US" sz="1500" dirty="0">
                <a:solidFill>
                  <a:schemeClr val="bg1"/>
                </a:solidFill>
              </a:rPr>
              <a:t>Cost sharing for application-focused terrestrial implementations (e.g. quantum LiDAR, time transfer)</a:t>
            </a:r>
          </a:p>
          <a:p>
            <a:pPr marL="285750" indent="-285750">
              <a:buFont typeface="Arial" panose="020B0604020202020204" pitchFamily="34" charset="0"/>
              <a:buChar char="•"/>
            </a:pPr>
            <a:r>
              <a:rPr lang="en-US" sz="1500" dirty="0">
                <a:solidFill>
                  <a:schemeClr val="bg1"/>
                </a:solidFill>
              </a:rPr>
              <a:t>Cost sharing of ground station development (e.g., shared designs)</a:t>
            </a:r>
          </a:p>
          <a:p>
            <a:pPr marL="285750" indent="-285750">
              <a:buFont typeface="Arial" panose="020B0604020202020204" pitchFamily="34" charset="0"/>
              <a:buChar char="•"/>
            </a:pPr>
            <a:r>
              <a:rPr lang="en-US" sz="1500" dirty="0">
                <a:solidFill>
                  <a:schemeClr val="bg1"/>
                </a:solidFill>
              </a:rPr>
              <a:t>Sharing of relevant expertise (e.g., reviews/technology/concepts)</a:t>
            </a:r>
          </a:p>
          <a:p>
            <a:pPr marL="285750" indent="-285750">
              <a:buFont typeface="Arial" panose="020B0604020202020204" pitchFamily="34" charset="0"/>
              <a:buChar char="•"/>
            </a:pPr>
            <a:r>
              <a:rPr lang="en-US" sz="1500" dirty="0">
                <a:solidFill>
                  <a:schemeClr val="bg1"/>
                </a:solidFill>
              </a:rPr>
              <a:t>Partners for national quantum communication demonstrations (e.g. secure communications via the QEYSSat spacecraft)</a:t>
            </a:r>
          </a:p>
          <a:p>
            <a:pPr marL="285750" indent="-285750">
              <a:buFont typeface="Arial" panose="020B0604020202020204" pitchFamily="34" charset="0"/>
              <a:buChar char="•"/>
            </a:pPr>
            <a:r>
              <a:rPr lang="en-US" sz="1500" dirty="0">
                <a:solidFill>
                  <a:schemeClr val="bg1"/>
                </a:solidFill>
              </a:rPr>
              <a:t>Shared applications for funding support for quantum communication missions</a:t>
            </a:r>
          </a:p>
        </p:txBody>
      </p:sp>
      <p:sp>
        <p:nvSpPr>
          <p:cNvPr id="13" name="Rectangle 12">
            <a:extLst>
              <a:ext uri="{FF2B5EF4-FFF2-40B4-BE49-F238E27FC236}">
                <a16:creationId xmlns:a16="http://schemas.microsoft.com/office/drawing/2014/main" id="{B0371431-BDED-4FC2-92C7-491885C3EF4E}"/>
              </a:ext>
            </a:extLst>
          </p:cNvPr>
          <p:cNvSpPr/>
          <p:nvPr/>
        </p:nvSpPr>
        <p:spPr>
          <a:xfrm>
            <a:off x="6186365" y="813324"/>
            <a:ext cx="5824906" cy="2393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500" b="1" u="sng" dirty="0">
                <a:solidFill>
                  <a:schemeClr val="bg1"/>
                </a:solidFill>
              </a:rPr>
              <a:t>How does a collaboration here benefit the S&amp;T Partnership</a:t>
            </a:r>
            <a:r>
              <a:rPr lang="en-US" sz="1500" b="1" dirty="0">
                <a:solidFill>
                  <a:schemeClr val="bg1"/>
                </a:solidFill>
              </a:rPr>
              <a:t>?</a:t>
            </a:r>
          </a:p>
          <a:p>
            <a:pPr marL="285750" indent="-285750">
              <a:buFont typeface="Arial" panose="020B0604020202020204" pitchFamily="34" charset="0"/>
              <a:buChar char="•"/>
            </a:pPr>
            <a:r>
              <a:rPr lang="en-US" sz="1500" dirty="0">
                <a:solidFill>
                  <a:schemeClr val="bg1"/>
                </a:solidFill>
              </a:rPr>
              <a:t>Effort to close the technology gap between the US and other nations, most importantly China</a:t>
            </a:r>
          </a:p>
          <a:p>
            <a:pPr marL="285750" indent="-285750">
              <a:buFont typeface="Arial" panose="020B0604020202020204" pitchFamily="34" charset="0"/>
              <a:buChar char="•"/>
            </a:pPr>
            <a:r>
              <a:rPr lang="en-US" sz="1500" dirty="0">
                <a:solidFill>
                  <a:schemeClr val="bg1"/>
                </a:solidFill>
              </a:rPr>
              <a:t>Implementation of a collaborative space mission will vastly increase the scope of future quantum communication missions that are currently not feasible</a:t>
            </a:r>
          </a:p>
          <a:p>
            <a:pPr marL="285750" indent="-285750">
              <a:buFont typeface="Arial" panose="020B0604020202020204" pitchFamily="34" charset="0"/>
              <a:buChar char="•"/>
            </a:pPr>
            <a:r>
              <a:rPr lang="en-US" sz="1500" dirty="0">
                <a:solidFill>
                  <a:schemeClr val="bg1"/>
                </a:solidFill>
              </a:rPr>
              <a:t>Technology maturation in this field may enable applications outside of quantum sensing, e.g. optical communication and sensing</a:t>
            </a:r>
          </a:p>
        </p:txBody>
      </p:sp>
      <p:sp>
        <p:nvSpPr>
          <p:cNvPr id="14" name="TextBox 13">
            <a:extLst>
              <a:ext uri="{FF2B5EF4-FFF2-40B4-BE49-F238E27FC236}">
                <a16:creationId xmlns:a16="http://schemas.microsoft.com/office/drawing/2014/main" id="{F60F2D09-ECC8-4862-9165-64BD436776EF}"/>
              </a:ext>
            </a:extLst>
          </p:cNvPr>
          <p:cNvSpPr txBox="1"/>
          <p:nvPr/>
        </p:nvSpPr>
        <p:spPr>
          <a:xfrm>
            <a:off x="539262" y="3511554"/>
            <a:ext cx="11113477" cy="461665"/>
          </a:xfrm>
          <a:prstGeom prst="rect">
            <a:avLst/>
          </a:prstGeom>
          <a:noFill/>
        </p:spPr>
        <p:txBody>
          <a:bodyPr wrap="square" rtlCol="0">
            <a:spAutoFit/>
          </a:bodyPr>
          <a:lstStyle/>
          <a:p>
            <a:pPr algn="ctr"/>
            <a:r>
              <a:rPr lang="en-US" sz="2400" b="1" u="sng"/>
              <a:t>CY24 Technical Milestone and 3-5 Year Demonstration</a:t>
            </a:r>
          </a:p>
        </p:txBody>
      </p:sp>
      <p:sp>
        <p:nvSpPr>
          <p:cNvPr id="15" name="Rectangle 14">
            <a:extLst>
              <a:ext uri="{FF2B5EF4-FFF2-40B4-BE49-F238E27FC236}">
                <a16:creationId xmlns:a16="http://schemas.microsoft.com/office/drawing/2014/main" id="{3F252B50-A43D-4A51-AF1C-FF62AB1124F9}"/>
              </a:ext>
            </a:extLst>
          </p:cNvPr>
          <p:cNvSpPr/>
          <p:nvPr/>
        </p:nvSpPr>
        <p:spPr>
          <a:xfrm>
            <a:off x="6186364" y="4095747"/>
            <a:ext cx="5824906" cy="2498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r>
              <a:rPr lang="en-US" sz="1400" b="1" dirty="0">
                <a:solidFill>
                  <a:schemeClr val="bg1"/>
                </a:solidFill>
              </a:rPr>
              <a:t>Technologies/facilities needed to advance project to a demo:</a:t>
            </a:r>
          </a:p>
          <a:p>
            <a:pPr marL="742950" lvl="1" indent="-285750">
              <a:buFont typeface="Courier New" panose="02070309020205020404" pitchFamily="49" charset="0"/>
              <a:buChar char="o"/>
            </a:pPr>
            <a:r>
              <a:rPr lang="en-US" sz="1400" dirty="0">
                <a:solidFill>
                  <a:schemeClr val="bg1"/>
                </a:solidFill>
              </a:rPr>
              <a:t>Quantum optical ground station</a:t>
            </a:r>
          </a:p>
          <a:p>
            <a:pPr marL="742950" lvl="1" indent="-285750">
              <a:buFont typeface="Courier New" panose="02070309020205020404" pitchFamily="49" charset="0"/>
              <a:buChar char="o"/>
            </a:pPr>
            <a:r>
              <a:rPr lang="en-US" sz="1400" dirty="0">
                <a:solidFill>
                  <a:schemeClr val="bg1"/>
                </a:solidFill>
              </a:rPr>
              <a:t>High-gain optical communication links (LEO to ground)</a:t>
            </a:r>
          </a:p>
          <a:p>
            <a:pPr marL="742950" lvl="1" indent="-285750">
              <a:buFont typeface="Courier New" panose="02070309020205020404" pitchFamily="49" charset="0"/>
              <a:buChar char="o"/>
            </a:pPr>
            <a:r>
              <a:rPr lang="en-US" sz="1400" dirty="0">
                <a:solidFill>
                  <a:schemeClr val="bg1"/>
                </a:solidFill>
              </a:rPr>
              <a:t>Timing synchronization (optical phase stability)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bg1"/>
                </a:solidFill>
                <a:effectLst/>
                <a:uLnTx/>
                <a:uFillTx/>
                <a:latin typeface="Calibri" panose="020F0502020204030204"/>
                <a:ea typeface="+mn-ea"/>
                <a:cs typeface="+mn-cs"/>
              </a:rPr>
              <a:t>Time required to get to a demo:</a:t>
            </a:r>
          </a:p>
          <a:p>
            <a:pPr marL="742950" lvl="1" indent="-285750">
              <a:buFont typeface="Courier New" panose="02070309020205020404" pitchFamily="49" charset="0"/>
              <a:buChar char="o"/>
              <a:defRPr/>
            </a:pPr>
            <a:r>
              <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rPr>
              <a:t>If funded, 3-5 years from project start to on orbit demonstration</a:t>
            </a:r>
            <a:endParaRPr lang="en-US" sz="1400" dirty="0">
              <a:solidFill>
                <a:schemeClr val="bg1"/>
              </a:solidFill>
              <a:latin typeface="Calibri" panose="020F0502020204030204"/>
            </a:endParaRPr>
          </a:p>
          <a:p>
            <a:pPr marL="742950" lvl="1" indent="-285750">
              <a:buFont typeface="Courier New" panose="02070309020205020404" pitchFamily="49" charset="0"/>
              <a:buChar char="o"/>
              <a:defRPr/>
            </a:pPr>
            <a:r>
              <a:rPr lang="en-US" sz="1400" dirty="0">
                <a:solidFill>
                  <a:schemeClr val="bg1"/>
                </a:solidFill>
                <a:latin typeface="Calibri" panose="020F0502020204030204"/>
              </a:rPr>
              <a:t>2 years from project start for ground systems development and terrestrial demonstrations</a:t>
            </a:r>
            <a:endParaRPr lang="en-US" sz="1400" dirty="0">
              <a:solidFill>
                <a:schemeClr val="bg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bg1"/>
                </a:solidFill>
                <a:effectLst/>
                <a:uLnTx/>
                <a:uFillTx/>
                <a:latin typeface="Calibri" panose="020F0502020204030204"/>
                <a:ea typeface="+mn-ea"/>
                <a:cs typeface="+mn-cs"/>
              </a:rPr>
              <a:t>Level of investment required to reach a demo:</a:t>
            </a:r>
          </a:p>
          <a:p>
            <a:pPr marL="742950" lvl="1" indent="-285750">
              <a:buFont typeface="Courier New" panose="02070309020205020404" pitchFamily="49" charset="0"/>
              <a:buChar char="o"/>
              <a:defRPr/>
            </a:pPr>
            <a:r>
              <a:rPr lang="en-US" sz="1400" dirty="0">
                <a:solidFill>
                  <a:schemeClr val="bg1"/>
                </a:solidFill>
                <a:latin typeface="Calibri" panose="020F0502020204030204"/>
              </a:rPr>
              <a:t>$20-40M</a:t>
            </a:r>
            <a:endParaRPr kumimoji="0" lang="en-US" sz="140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4095552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992C86-CFEA-453D-953B-A409AC2D86CA}"/>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Light" panose="020F0302020204030204"/>
                <a:ea typeface="+mj-ea"/>
                <a:cs typeface="+mj-cs"/>
              </a:rPr>
              <a:t>NASA: Semiconductor Lasers and Amplifiers for Space</a:t>
            </a:r>
          </a:p>
        </p:txBody>
      </p:sp>
      <p:cxnSp>
        <p:nvCxnSpPr>
          <p:cNvPr id="6" name="Straight Connector 5">
            <a:extLst>
              <a:ext uri="{FF2B5EF4-FFF2-40B4-BE49-F238E27FC236}">
                <a16:creationId xmlns:a16="http://schemas.microsoft.com/office/drawing/2014/main" id="{D2ADA8F1-F919-43DA-B080-F02C82EDB1B3}"/>
              </a:ext>
            </a:extLst>
          </p:cNvPr>
          <p:cNvCxnSpPr>
            <a:cxnSpLocks/>
          </p:cNvCxnSpPr>
          <p:nvPr/>
        </p:nvCxnSpPr>
        <p:spPr>
          <a:xfrm>
            <a:off x="6096000" y="1644350"/>
            <a:ext cx="0" cy="5213650"/>
          </a:xfrm>
          <a:prstGeom prst="line">
            <a:avLst/>
          </a:prstGeom>
          <a:ln w="4445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3DA5AC87-539A-4D72-93CA-FB19FA0A287F}"/>
              </a:ext>
            </a:extLst>
          </p:cNvPr>
          <p:cNvCxnSpPr>
            <a:cxnSpLocks/>
          </p:cNvCxnSpPr>
          <p:nvPr/>
        </p:nvCxnSpPr>
        <p:spPr>
          <a:xfrm>
            <a:off x="158620" y="4264910"/>
            <a:ext cx="11849878" cy="0"/>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31BFDF06-9D75-48E0-84C2-96E6DE5FE5E3}"/>
              </a:ext>
            </a:extLst>
          </p:cNvPr>
          <p:cNvSpPr txBox="1"/>
          <p:nvPr/>
        </p:nvSpPr>
        <p:spPr>
          <a:xfrm>
            <a:off x="183502" y="1491995"/>
            <a:ext cx="5947568" cy="284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Details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Semiconductor lasers and semiconductor optical amplifiers in the 500-900 nm wavelength range play a crucial role in quantum sensing technologies.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The laser optical system for cooling, transport, and interferometry of neutral cold atoms (e.g. Cs or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Rb</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requires performance  and form factor beyond state-of-the-art. The performance in terms of linewidth,  wavelength stability, optical phase noise, tuning speed, power consumption, and reliability do not meet the requirements of space borne instruments.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We are d</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eveloping and maturing critical photonic components and implement system level integration of a robust flyable Laser Optical System (LOS) for cold-atom quantum sensors.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Current TRL: </a:t>
            </a:r>
            <a:r>
              <a:rPr kumimoji="0" lang="en-US" sz="1100" b="0" i="0" u="none" strike="noStrike" kern="1200" cap="none" spc="0" normalizeH="0" baseline="0" noProof="0" dirty="0">
                <a:ln>
                  <a:noFill/>
                </a:ln>
                <a:solidFill>
                  <a:srgbClr val="000000"/>
                </a:solidFill>
                <a:effectLst/>
                <a:uLnTx/>
                <a:uFillTx/>
                <a:latin typeface="-webkit-standard"/>
                <a:ea typeface="+mn-ea"/>
                <a:cs typeface="+mn-cs"/>
              </a:rPr>
              <a:t>TRL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webkit-standard"/>
                <a:ea typeface="+mn-ea"/>
                <a:cs typeface="+mn-cs"/>
              </a:rPr>
              <a:t>The concept of semiconductor laser and amplifiers has been successfully demonstrated and tested in a laboratory environment. Efforts are underway to develop improved and repeatable fabrication and packaging techniques followed by space qualifications.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Organizations Involved: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JPL, MIT-LL, Industry</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Underlying/Enabling Technologies:</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Advanced semiconductor growth technologies such molecular beam epitaxy (MBE), Advanced semiconductor fabrication and characterization techniques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049047-C301-4625-B045-FA0F487A3E45}"/>
              </a:ext>
            </a:extLst>
          </p:cNvPr>
          <p:cNvSpPr/>
          <p:nvPr/>
        </p:nvSpPr>
        <p:spPr>
          <a:xfrm>
            <a:off x="137076" y="792651"/>
            <a:ext cx="11917848" cy="687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rPr>
              <a:t>Description</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Poppins" pitchFamily="2" charset="77"/>
              </a:rPr>
              <a:t>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his effort is to develop and mature critical Laser Optical System (LOS) for cold-atom quantum sensors with focus  on high resolution gravity measurement</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3A04BE9-50B1-607F-2341-78DA30FEF814}"/>
              </a:ext>
            </a:extLst>
          </p:cNvPr>
          <p:cNvSpPr txBox="1"/>
          <p:nvPr/>
        </p:nvSpPr>
        <p:spPr>
          <a:xfrm>
            <a:off x="6177608" y="1499536"/>
            <a:ext cx="6014391"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Cost &amp; Schedule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Planned Milestones: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FY25, Fabrication and evaluation of Corrugation Pitch Modulation (CPM)  DFB lasers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FY25: Evaluation of external cavity GaAs-</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SiN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lasers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FY25: Demonstration of better than 20 dB gain and 100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mW</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output power from SOA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FY26-27 Demonstration of packaged SOAs better than 100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mW</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output power and lasers with less than 5KHz linewidth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Period of Performance: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FY25-27: technology maturation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FY28-30: incorporation into relevant payload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Cost and Schedule Risks: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Low risk. Some delay may be caused due to receiving epitaxial structures from foundries,</a:t>
            </a:r>
          </a:p>
        </p:txBody>
      </p:sp>
      <p:sp>
        <p:nvSpPr>
          <p:cNvPr id="12" name="TextBox 11">
            <a:extLst>
              <a:ext uri="{FF2B5EF4-FFF2-40B4-BE49-F238E27FC236}">
                <a16:creationId xmlns:a16="http://schemas.microsoft.com/office/drawing/2014/main" id="{F7EE75F3-7AB8-CC96-4803-07391B279073}"/>
              </a:ext>
            </a:extLst>
          </p:cNvPr>
          <p:cNvSpPr txBox="1"/>
          <p:nvPr/>
        </p:nvSpPr>
        <p:spPr>
          <a:xfrm>
            <a:off x="6243376" y="4232372"/>
            <a:ext cx="574606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Impact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How does this project improve the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SoA</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and meet Mission/Agency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High-resolution gravity measurement is relevant to:</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Understanding hydrologic cycle and water storage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Measuring water and sea ice distribution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Geophysical processes and disaster preparedness (e.g. earthquake forecasting)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Natural resource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Current state-of-the-art gravity measurements are done via satellite-satellite tracking. Cold-atom interferometry is a novel technique for gravimetry that uses clouds of ultracold atoms in free fall as ideal inertial test masses. The sensitivity of AI measurements is enhanced by orders of magnitude in microgravity opening the door to beyond-state-of-the-art measurement precision in a single-satellite deployment.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Does this enable other quantum technologies?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Advances in optical component technology will directly benefit an array of quantum systems based on cold atoms, quantum communication.</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AB5EEE1-ABD1-4B9D-A3D1-F5AFC1655B44}"/>
              </a:ext>
            </a:extLst>
          </p:cNvPr>
          <p:cNvGrpSpPr/>
          <p:nvPr/>
        </p:nvGrpSpPr>
        <p:grpSpPr>
          <a:xfrm>
            <a:off x="1124062" y="4595923"/>
            <a:ext cx="1279774" cy="844099"/>
            <a:chOff x="5504139" y="3429000"/>
            <a:chExt cx="2952006" cy="2002971"/>
          </a:xfrm>
        </p:grpSpPr>
        <p:pic>
          <p:nvPicPr>
            <p:cNvPr id="18" name="Picture 17">
              <a:extLst>
                <a:ext uri="{FF2B5EF4-FFF2-40B4-BE49-F238E27FC236}">
                  <a16:creationId xmlns:a16="http://schemas.microsoft.com/office/drawing/2014/main" id="{DD0BF83D-1525-4D09-B8F7-37D36DB5DDD1}"/>
                </a:ext>
              </a:extLst>
            </p:cNvPr>
            <p:cNvPicPr>
              <a:picLocks noChangeAspect="1"/>
            </p:cNvPicPr>
            <p:nvPr/>
          </p:nvPicPr>
          <p:blipFill rotWithShape="1">
            <a:blip r:embed="rId2"/>
            <a:srcRect t="1894"/>
            <a:stretch/>
          </p:blipFill>
          <p:spPr>
            <a:xfrm>
              <a:off x="5504139" y="3514290"/>
              <a:ext cx="2952006" cy="1917681"/>
            </a:xfrm>
            <a:prstGeom prst="rect">
              <a:avLst/>
            </a:prstGeom>
          </p:spPr>
        </p:pic>
        <p:sp>
          <p:nvSpPr>
            <p:cNvPr id="20" name="Rectangle 19">
              <a:extLst>
                <a:ext uri="{FF2B5EF4-FFF2-40B4-BE49-F238E27FC236}">
                  <a16:creationId xmlns:a16="http://schemas.microsoft.com/office/drawing/2014/main" id="{445742EA-885F-4CEA-A551-2BFA647ECA92}"/>
                </a:ext>
              </a:extLst>
            </p:cNvPr>
            <p:cNvSpPr/>
            <p:nvPr/>
          </p:nvSpPr>
          <p:spPr>
            <a:xfrm>
              <a:off x="5504139" y="3429000"/>
              <a:ext cx="153711" cy="16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2" name="Picture 21">
            <a:extLst>
              <a:ext uri="{FF2B5EF4-FFF2-40B4-BE49-F238E27FC236}">
                <a16:creationId xmlns:a16="http://schemas.microsoft.com/office/drawing/2014/main" id="{0040E4B4-F329-4513-8B32-CB06CA574DE9}"/>
              </a:ext>
            </a:extLst>
          </p:cNvPr>
          <p:cNvPicPr>
            <a:picLocks noChangeAspect="1"/>
          </p:cNvPicPr>
          <p:nvPr/>
        </p:nvPicPr>
        <p:blipFill>
          <a:blip r:embed="rId3"/>
          <a:stretch>
            <a:fillRect/>
          </a:stretch>
        </p:blipFill>
        <p:spPr>
          <a:xfrm>
            <a:off x="2750977" y="4515498"/>
            <a:ext cx="3197648" cy="1073857"/>
          </a:xfrm>
          <a:prstGeom prst="rect">
            <a:avLst/>
          </a:prstGeom>
        </p:spPr>
      </p:pic>
      <p:sp>
        <p:nvSpPr>
          <p:cNvPr id="2" name="Rectangle 1">
            <a:extLst>
              <a:ext uri="{FF2B5EF4-FFF2-40B4-BE49-F238E27FC236}">
                <a16:creationId xmlns:a16="http://schemas.microsoft.com/office/drawing/2014/main" id="{852B7B5E-02F3-4AE3-A62E-C335488FFCBD}"/>
              </a:ext>
            </a:extLst>
          </p:cNvPr>
          <p:cNvSpPr/>
          <p:nvPr/>
        </p:nvSpPr>
        <p:spPr>
          <a:xfrm>
            <a:off x="14991" y="4208736"/>
            <a:ext cx="416171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002060"/>
                </a:solidFill>
                <a:effectLst/>
                <a:uLnTx/>
                <a:uFillTx/>
                <a:latin typeface="Calibri" panose="020F0502020204030204"/>
                <a:ea typeface="+mn-ea"/>
                <a:cs typeface="+mn-cs"/>
              </a:rPr>
              <a:t>Activities &amp; Approach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narrow-linewidth laser fabrication at JPL’s Microdevices Laboratory </a:t>
            </a:r>
          </a:p>
        </p:txBody>
      </p:sp>
      <p:sp>
        <p:nvSpPr>
          <p:cNvPr id="5" name="Rectangle 4">
            <a:extLst>
              <a:ext uri="{FF2B5EF4-FFF2-40B4-BE49-F238E27FC236}">
                <a16:creationId xmlns:a16="http://schemas.microsoft.com/office/drawing/2014/main" id="{2CA95E16-656F-416B-AF19-4085C1C61D52}"/>
              </a:ext>
            </a:extLst>
          </p:cNvPr>
          <p:cNvSpPr/>
          <p:nvPr/>
        </p:nvSpPr>
        <p:spPr>
          <a:xfrm>
            <a:off x="25000" y="5538124"/>
            <a:ext cx="215475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rPr>
              <a:t>Semiconductor Optical Amplifiers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Collaboration with MIT-LL</a:t>
            </a:r>
            <a:endParaRPr kumimoji="0" lang="en-US" sz="11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5665DA50-8DE8-4FEE-BA8B-1B1683186793}"/>
              </a:ext>
            </a:extLst>
          </p:cNvPr>
          <p:cNvPicPr>
            <a:picLocks noChangeAspect="1"/>
          </p:cNvPicPr>
          <p:nvPr/>
        </p:nvPicPr>
        <p:blipFill rotWithShape="1">
          <a:blip r:embed="rId4"/>
          <a:srcRect l="2644" t="19311" r="7395" b="15709"/>
          <a:stretch/>
        </p:blipFill>
        <p:spPr>
          <a:xfrm>
            <a:off x="3123264" y="5893547"/>
            <a:ext cx="1265926" cy="914400"/>
          </a:xfrm>
          <a:prstGeom prst="rect">
            <a:avLst/>
          </a:prstGeom>
        </p:spPr>
      </p:pic>
      <p:pic>
        <p:nvPicPr>
          <p:cNvPr id="25" name="Picture 24" descr="C:\_juodawlkis\Illustrator drawings\SCOWA\wg_soa_xsections_&amp;_topviews_SCOWA_120910.jpg">
            <a:extLst>
              <a:ext uri="{FF2B5EF4-FFF2-40B4-BE49-F238E27FC236}">
                <a16:creationId xmlns:a16="http://schemas.microsoft.com/office/drawing/2014/main" id="{61CEBEE9-68DA-47DA-871F-3985770D4979}"/>
              </a:ext>
            </a:extLst>
          </p:cNvPr>
          <p:cNvPicPr>
            <a:picLocks noChangeAspect="1" noChangeArrowheads="1"/>
          </p:cNvPicPr>
          <p:nvPr/>
        </p:nvPicPr>
        <p:blipFill>
          <a:blip r:embed="rId5" cstate="print"/>
          <a:srcRect/>
          <a:stretch>
            <a:fillRect/>
          </a:stretch>
        </p:blipFill>
        <p:spPr bwMode="auto">
          <a:xfrm>
            <a:off x="276751" y="5931345"/>
            <a:ext cx="2739153" cy="914400"/>
          </a:xfrm>
          <a:prstGeom prst="rect">
            <a:avLst/>
          </a:prstGeom>
          <a:noFill/>
        </p:spPr>
      </p:pic>
    </p:spTree>
    <p:extLst>
      <p:ext uri="{BB962C8B-B14F-4D97-AF65-F5344CB8AC3E}">
        <p14:creationId xmlns:p14="http://schemas.microsoft.com/office/powerpoint/2010/main" val="65258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7F89B4-3108-4AC5-BE04-BBE1E70B24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51806" y="5625141"/>
            <a:ext cx="2157242" cy="863300"/>
          </a:xfrm>
          <a:prstGeom prst="rect">
            <a:avLst/>
          </a:prstGeom>
        </p:spPr>
      </p:pic>
      <p:sp>
        <p:nvSpPr>
          <p:cNvPr id="4" name="Title 1">
            <a:extLst>
              <a:ext uri="{FF2B5EF4-FFF2-40B4-BE49-F238E27FC236}">
                <a16:creationId xmlns:a16="http://schemas.microsoft.com/office/drawing/2014/main" id="{91992C86-CFEA-453D-953B-A409AC2D86CA}"/>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Light" panose="020F0302020204030204"/>
                <a:ea typeface="+mj-ea"/>
                <a:cs typeface="+mj-cs"/>
              </a:rPr>
              <a:t>NASA: Integrated Photonics for Space</a:t>
            </a:r>
          </a:p>
        </p:txBody>
      </p:sp>
      <p:cxnSp>
        <p:nvCxnSpPr>
          <p:cNvPr id="6" name="Straight Connector 5">
            <a:extLst>
              <a:ext uri="{FF2B5EF4-FFF2-40B4-BE49-F238E27FC236}">
                <a16:creationId xmlns:a16="http://schemas.microsoft.com/office/drawing/2014/main" id="{D2ADA8F1-F919-43DA-B080-F02C82EDB1B3}"/>
              </a:ext>
            </a:extLst>
          </p:cNvPr>
          <p:cNvCxnSpPr>
            <a:cxnSpLocks/>
            <a:stCxn id="19" idx="2"/>
          </p:cNvCxnSpPr>
          <p:nvPr/>
        </p:nvCxnSpPr>
        <p:spPr>
          <a:xfrm>
            <a:off x="6096000" y="1530349"/>
            <a:ext cx="0" cy="5327651"/>
          </a:xfrm>
          <a:prstGeom prst="line">
            <a:avLst/>
          </a:prstGeom>
          <a:ln w="4445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3DA5AC87-539A-4D72-93CA-FB19FA0A287F}"/>
              </a:ext>
            </a:extLst>
          </p:cNvPr>
          <p:cNvCxnSpPr>
            <a:cxnSpLocks/>
          </p:cNvCxnSpPr>
          <p:nvPr/>
        </p:nvCxnSpPr>
        <p:spPr>
          <a:xfrm>
            <a:off x="158620" y="4264910"/>
            <a:ext cx="11849878" cy="0"/>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31BFDF06-9D75-48E0-84C2-96E6DE5FE5E3}"/>
              </a:ext>
            </a:extLst>
          </p:cNvPr>
          <p:cNvSpPr txBox="1"/>
          <p:nvPr/>
        </p:nvSpPr>
        <p:spPr>
          <a:xfrm>
            <a:off x="183505" y="1554716"/>
            <a:ext cx="4134496" cy="28469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Details</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Functional integrated photonic devices to enable high-performance optical sensors, including cold-atom-based instruments, RF-photonics, interferometry, etc. Efforts include both component-level advances to support flight optical systems (ultranarrow linewidth external cavity lasers, ultralow power acousto-optic modulators) and instrument-level functionality such as optical and RF spectrometry, high-extinction-ratio interferometric sensing, etc.</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Current TRL: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~TRL3, technology elements demonstrated in laboratory environment, maturation efforts are ongoing </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Organizations Involved: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JPL, Sandia, MIT-LL, Yale, Phase Sensitive Innovations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Underlying/Enabling Technologies: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Active integrated photonics, semiconductor lasers/amplifiers, piezo-optic circuits, RF-photonics</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E90904B-0630-4130-90A0-BA83E406E6C8}"/>
              </a:ext>
            </a:extLst>
          </p:cNvPr>
          <p:cNvSpPr txBox="1"/>
          <p:nvPr/>
        </p:nvSpPr>
        <p:spPr>
          <a:xfrm>
            <a:off x="183503" y="4269352"/>
            <a:ext cx="3474091" cy="2508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Activities &amp; Approach</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Development of an active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GaN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-on-Sapphire integrated photonics platform offering scalable light sources, gain, efficient optical modulation, high power handling, and nonlinear optics capabilities from UV-NIR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Ultralow-loss silicon nitride photonics combined with actives (semiconductor gain, piezo modulation) for low-noise, widely tunable lasers and interferometry</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Semiconductor gain waveguide design and fabrication to meet available optical power requirements for next-gen quantum sensors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RF-photonics for low-noise microwave/millimeter-wave generation, spectrometry, etc.</a:t>
            </a:r>
          </a:p>
        </p:txBody>
      </p:sp>
      <p:sp>
        <p:nvSpPr>
          <p:cNvPr id="17" name="TextBox 16">
            <a:extLst>
              <a:ext uri="{FF2B5EF4-FFF2-40B4-BE49-F238E27FC236}">
                <a16:creationId xmlns:a16="http://schemas.microsoft.com/office/drawing/2014/main" id="{0AC0995A-48BA-4838-8C2A-8A4BD7B82078}"/>
              </a:ext>
            </a:extLst>
          </p:cNvPr>
          <p:cNvSpPr txBox="1"/>
          <p:nvPr/>
        </p:nvSpPr>
        <p:spPr>
          <a:xfrm>
            <a:off x="6243376" y="1554716"/>
            <a:ext cx="5683491"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Cost &amp; Schedule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Planned Milestones: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FY25: Packaging of components and reliability testing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FY26-27: Implementation in relevant experiments for performance validation, radiation and thermal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Period of Performance: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FY25-27: technology maturation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FY28-30: incorporation into relevant payload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Cost and Schedule Risks: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Tech development may lead to delays, this has been budgeted for in notional timeline</a:t>
            </a:r>
          </a:p>
        </p:txBody>
      </p:sp>
      <p:sp>
        <p:nvSpPr>
          <p:cNvPr id="18" name="TextBox 17">
            <a:extLst>
              <a:ext uri="{FF2B5EF4-FFF2-40B4-BE49-F238E27FC236}">
                <a16:creationId xmlns:a16="http://schemas.microsoft.com/office/drawing/2014/main" id="{EED5A785-E443-418E-A2B7-5AAE785C5A3C}"/>
              </a:ext>
            </a:extLst>
          </p:cNvPr>
          <p:cNvSpPr txBox="1"/>
          <p:nvPr/>
        </p:nvSpPr>
        <p:spPr>
          <a:xfrm>
            <a:off x="6243376" y="4232372"/>
            <a:ext cx="5746067" cy="3185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Impact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How does this project improve the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SoA</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and meet Mission/Agency needs?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Photonics development offers potential for dramatic improvements in size, power consumption, performance/function, scalability, and reliability to support next-generation optical systems operating in space.</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Current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is bulk/commercial optics which do not generally meet performance requirements for planned science missions. (Existing components are not available, too power hungry, wrong wavelength, not scalable,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Planned/Potential application(s):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Laser and optics systems for cold-atom quantum instruments (Quantum Gravity Gradiometer, Rydberg rf-electric sensors, optical lattice clocks,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Short wavelength optical systems (UV-NIR), RF signal generation and sensing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Does this enable other quantum technologies?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Advances in optical component technology will directly benefit an array of quantum systems based on cold atoms, quantum communication,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2438" algn="l"/>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049047-C301-4625-B045-FA0F487A3E45}"/>
              </a:ext>
            </a:extLst>
          </p:cNvPr>
          <p:cNvSpPr/>
          <p:nvPr/>
        </p:nvSpPr>
        <p:spPr>
          <a:xfrm>
            <a:off x="137076" y="792651"/>
            <a:ext cx="11917848" cy="737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rPr>
              <a:t>Description</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JPL is developing high-performance active integrated photonics for space-based sensors that require novel functionalities, non-standard wavelengths, and reliable operation in harsh environments.</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C:\Users\Janusz\AppData\Local\Microsoft\Windows\INetCache\Content.Word\PXL_20220728_225237605.png">
            <a:extLst>
              <a:ext uri="{FF2B5EF4-FFF2-40B4-BE49-F238E27FC236}">
                <a16:creationId xmlns:a16="http://schemas.microsoft.com/office/drawing/2014/main" id="{B85DD8DF-1373-439D-A290-A3439DB81665}"/>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4566127" y="1619251"/>
            <a:ext cx="1281747" cy="1428750"/>
          </a:xfrm>
          <a:prstGeom prst="rect">
            <a:avLst/>
          </a:prstGeom>
          <a:noFill/>
          <a:ln>
            <a:noFill/>
          </a:ln>
        </p:spPr>
      </p:pic>
      <p:sp>
        <p:nvSpPr>
          <p:cNvPr id="5" name="TextBox 4">
            <a:extLst>
              <a:ext uri="{FF2B5EF4-FFF2-40B4-BE49-F238E27FC236}">
                <a16:creationId xmlns:a16="http://schemas.microsoft.com/office/drawing/2014/main" id="{AC7DD52E-AD40-406C-AD26-B308165B4503}"/>
              </a:ext>
            </a:extLst>
          </p:cNvPr>
          <p:cNvSpPr txBox="1"/>
          <p:nvPr/>
        </p:nvSpPr>
        <p:spPr>
          <a:xfrm>
            <a:off x="4473541" y="3012448"/>
            <a:ext cx="14750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RF-photonic AWG chip</a:t>
            </a:r>
          </a:p>
        </p:txBody>
      </p:sp>
      <p:sp>
        <p:nvSpPr>
          <p:cNvPr id="14" name="TextBox 13">
            <a:extLst>
              <a:ext uri="{FF2B5EF4-FFF2-40B4-BE49-F238E27FC236}">
                <a16:creationId xmlns:a16="http://schemas.microsoft.com/office/drawing/2014/main" id="{839347DC-BB79-4A1C-815E-C01CE0950C20}"/>
              </a:ext>
            </a:extLst>
          </p:cNvPr>
          <p:cNvSpPr txBox="1"/>
          <p:nvPr/>
        </p:nvSpPr>
        <p:spPr>
          <a:xfrm>
            <a:off x="4653803" y="3970762"/>
            <a:ext cx="11063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Integrated ECDL</a:t>
            </a:r>
          </a:p>
        </p:txBody>
      </p:sp>
      <p:pic>
        <p:nvPicPr>
          <p:cNvPr id="7" name="Picture 6">
            <a:extLst>
              <a:ext uri="{FF2B5EF4-FFF2-40B4-BE49-F238E27FC236}">
                <a16:creationId xmlns:a16="http://schemas.microsoft.com/office/drawing/2014/main" id="{A93CCD5A-09C4-48DC-841C-C24332A046D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8841"/>
          <a:stretch/>
        </p:blipFill>
        <p:spPr>
          <a:xfrm>
            <a:off x="4647965" y="3282455"/>
            <a:ext cx="1137631" cy="740437"/>
          </a:xfrm>
          <a:prstGeom prst="rect">
            <a:avLst/>
          </a:prstGeom>
        </p:spPr>
      </p:pic>
      <p:graphicFrame>
        <p:nvGraphicFramePr>
          <p:cNvPr id="20" name="Object 19">
            <a:extLst>
              <a:ext uri="{FF2B5EF4-FFF2-40B4-BE49-F238E27FC236}">
                <a16:creationId xmlns:a16="http://schemas.microsoft.com/office/drawing/2014/main" id="{7A60A547-24E2-4DAB-862B-C4B49F92D765}"/>
              </a:ext>
            </a:extLst>
          </p:cNvPr>
          <p:cNvGraphicFramePr>
            <a:graphicFrameLocks noChangeAspect="1"/>
          </p:cNvGraphicFramePr>
          <p:nvPr/>
        </p:nvGraphicFramePr>
        <p:xfrm>
          <a:off x="3791374" y="4455641"/>
          <a:ext cx="2157252" cy="1213454"/>
        </p:xfrm>
        <a:graphic>
          <a:graphicData uri="http://schemas.openxmlformats.org/presentationml/2006/ole">
            <mc:AlternateContent xmlns:mc="http://schemas.openxmlformats.org/markup-compatibility/2006">
              <mc:Choice xmlns:v="urn:schemas-microsoft-com:vml" Requires="v">
                <p:oleObj r:id="rId6" imgW="30476160" imgH="25828560" progId="">
                  <p:embed/>
                </p:oleObj>
              </mc:Choice>
              <mc:Fallback>
                <p:oleObj r:id="rId6" imgW="30476160" imgH="25828560" progId="">
                  <p:embed/>
                  <p:pic>
                    <p:nvPicPr>
                      <p:cNvPr id="20" name="Object 19">
                        <a:extLst>
                          <a:ext uri="{FF2B5EF4-FFF2-40B4-BE49-F238E27FC236}">
                            <a16:creationId xmlns:a16="http://schemas.microsoft.com/office/drawing/2014/main" id="{7A60A547-24E2-4DAB-862B-C4B49F92D765}"/>
                          </a:ext>
                        </a:extLst>
                      </p:cNvPr>
                      <p:cNvPicPr/>
                      <p:nvPr/>
                    </p:nvPicPr>
                    <p:blipFill>
                      <a:blip r:embed="rId7"/>
                      <a:stretch>
                        <a:fillRect/>
                      </a:stretch>
                    </p:blipFill>
                    <p:spPr>
                      <a:xfrm>
                        <a:off x="3791374" y="4455641"/>
                        <a:ext cx="2157252" cy="1213454"/>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2C1ED4CE-880B-4F35-9728-4D5978780740}"/>
              </a:ext>
            </a:extLst>
          </p:cNvPr>
          <p:cNvSpPr txBox="1"/>
          <p:nvPr/>
        </p:nvSpPr>
        <p:spPr>
          <a:xfrm>
            <a:off x="3807562" y="6488441"/>
            <a:ext cx="216437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Active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GaN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photonics for quantum</a:t>
            </a:r>
          </a:p>
        </p:txBody>
      </p:sp>
    </p:spTree>
    <p:extLst>
      <p:ext uri="{BB962C8B-B14F-4D97-AF65-F5344CB8AC3E}">
        <p14:creationId xmlns:p14="http://schemas.microsoft.com/office/powerpoint/2010/main" val="314615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4863BB-0E7B-4E4B-97C3-9B1B5038ED61}"/>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Light" panose="020F0302020204030204"/>
                <a:ea typeface="+mj-ea"/>
                <a:cs typeface="+mj-cs"/>
              </a:rPr>
              <a:t>NASA: </a:t>
            </a:r>
            <a:r>
              <a:rPr kumimoji="0" lang="en-US" sz="4000" b="1" i="0" u="none" strike="noStrike" kern="1200" cap="none" spc="0" normalizeH="0" baseline="0" noProof="0">
                <a:ln>
                  <a:noFill/>
                </a:ln>
                <a:solidFill>
                  <a:srgbClr val="002060"/>
                </a:solidFill>
                <a:effectLst/>
                <a:uLnTx/>
                <a:uFillTx/>
                <a:latin typeface="Calibri Light" panose="020F0302020204030204"/>
                <a:ea typeface="+mj-ea"/>
                <a:cs typeface="+mj-cs"/>
              </a:rPr>
              <a:t>Lasers and Integrated </a:t>
            </a:r>
            <a:r>
              <a:rPr kumimoji="0" lang="en-US" sz="4000" b="1" i="0" u="none" strike="noStrike" kern="1200" cap="none" spc="0" normalizeH="0" baseline="0" noProof="0" dirty="0">
                <a:ln>
                  <a:noFill/>
                </a:ln>
                <a:solidFill>
                  <a:srgbClr val="002060"/>
                </a:solidFill>
                <a:effectLst/>
                <a:uLnTx/>
                <a:uFillTx/>
                <a:latin typeface="Calibri Light" panose="020F0302020204030204"/>
                <a:ea typeface="+mj-ea"/>
                <a:cs typeface="+mj-cs"/>
              </a:rPr>
              <a:t>Photonics for Space</a:t>
            </a:r>
          </a:p>
        </p:txBody>
      </p:sp>
      <p:sp>
        <p:nvSpPr>
          <p:cNvPr id="5" name="TextBox 4">
            <a:extLst>
              <a:ext uri="{FF2B5EF4-FFF2-40B4-BE49-F238E27FC236}">
                <a16:creationId xmlns:a16="http://schemas.microsoft.com/office/drawing/2014/main" id="{0EB1A35B-2790-479F-A1C0-690C4F12F9D4}"/>
              </a:ext>
            </a:extLst>
          </p:cNvPr>
          <p:cNvSpPr txBox="1"/>
          <p:nvPr/>
        </p:nvSpPr>
        <p:spPr>
          <a:xfrm>
            <a:off x="283030" y="824280"/>
            <a:ext cx="1139224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CF829F6-6A92-403A-8125-5C6168972AC3}"/>
              </a:ext>
            </a:extLst>
          </p:cNvPr>
          <p:cNvSpPr/>
          <p:nvPr/>
        </p:nvSpPr>
        <p:spPr>
          <a:xfrm>
            <a:off x="180729" y="3068516"/>
            <a:ext cx="5824906" cy="3627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M</a:t>
            </a:r>
            <a:r>
              <a:rPr kumimoji="0" lang="en-US" sz="1600" b="1" i="0" u="sng" strike="noStrike" kern="1200" cap="none" spc="0" normalizeH="0" baseline="0" noProof="0" dirty="0" err="1">
                <a:ln>
                  <a:noFill/>
                </a:ln>
                <a:solidFill>
                  <a:prstClr val="white"/>
                </a:solidFill>
                <a:effectLst/>
                <a:uLnTx/>
                <a:uFillTx/>
                <a:latin typeface="Calibri" panose="020F0502020204030204"/>
                <a:ea typeface="+mn-ea"/>
                <a:cs typeface="+mn-cs"/>
              </a:rPr>
              <a:t>ajor</a:t>
            </a: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 tasks required (2024)</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US industry engagement (design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Technology maturation activities (testbeds)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Host platform identification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Project implementation plan to NASA ESTO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52DD851-FC80-4ECC-B5CF-1BD6BC7B0E10}"/>
              </a:ext>
            </a:extLst>
          </p:cNvPr>
          <p:cNvSpPr/>
          <p:nvPr/>
        </p:nvSpPr>
        <p:spPr>
          <a:xfrm>
            <a:off x="180729" y="813326"/>
            <a:ext cx="5824907" cy="1775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How could S&amp;T Partnership collaboration benefit this effort</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Potential cost sharing on platform and launch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Identification of areas where novel components can provide benefit to science instrument performance</a:t>
            </a:r>
          </a:p>
        </p:txBody>
      </p:sp>
      <p:sp>
        <p:nvSpPr>
          <p:cNvPr id="13" name="Rectangle 12">
            <a:extLst>
              <a:ext uri="{FF2B5EF4-FFF2-40B4-BE49-F238E27FC236}">
                <a16:creationId xmlns:a16="http://schemas.microsoft.com/office/drawing/2014/main" id="{B0371431-BDED-4FC2-92C7-491885C3EF4E}"/>
              </a:ext>
            </a:extLst>
          </p:cNvPr>
          <p:cNvSpPr/>
          <p:nvPr/>
        </p:nvSpPr>
        <p:spPr>
          <a:xfrm>
            <a:off x="6186365" y="813326"/>
            <a:ext cx="5824906" cy="1775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How does a collaboration here benefit the S&amp;T Partnership</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Establish US leadership of Quantum sensing technology in competition with international agencies, especially with China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Quantum remote sensing technology maturation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Accelerates demonstration of SOA quantum remote sensing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Develops common technology and subsystems usable across a range of cold atom interferometry sensors and instruments</a:t>
            </a:r>
          </a:p>
        </p:txBody>
      </p:sp>
      <p:sp>
        <p:nvSpPr>
          <p:cNvPr id="14" name="TextBox 13">
            <a:extLst>
              <a:ext uri="{FF2B5EF4-FFF2-40B4-BE49-F238E27FC236}">
                <a16:creationId xmlns:a16="http://schemas.microsoft.com/office/drawing/2014/main" id="{F60F2D09-ECC8-4862-9165-64BD436776EF}"/>
              </a:ext>
            </a:extLst>
          </p:cNvPr>
          <p:cNvSpPr txBox="1"/>
          <p:nvPr/>
        </p:nvSpPr>
        <p:spPr>
          <a:xfrm>
            <a:off x="539262" y="2540004"/>
            <a:ext cx="111134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CY24 Technical Milestone and 3-5 Year Demonstration</a:t>
            </a:r>
          </a:p>
        </p:txBody>
      </p:sp>
      <p:sp>
        <p:nvSpPr>
          <p:cNvPr id="15" name="Rectangle 14">
            <a:extLst>
              <a:ext uri="{FF2B5EF4-FFF2-40B4-BE49-F238E27FC236}">
                <a16:creationId xmlns:a16="http://schemas.microsoft.com/office/drawing/2014/main" id="{3F252B50-A43D-4A51-AF1C-FF62AB1124F9}"/>
              </a:ext>
            </a:extLst>
          </p:cNvPr>
          <p:cNvSpPr/>
          <p:nvPr/>
        </p:nvSpPr>
        <p:spPr>
          <a:xfrm>
            <a:off x="6186364" y="3068515"/>
            <a:ext cx="5824906" cy="3627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Technologies/facilities needed to advance project to a demo:</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 ground-based, microgravity facility (e.g., drop tower) would significantly benefit ground testing and validation.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Time required to get to a demo:</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Approximately six years to complete payload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82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992C86-CFEA-453D-953B-A409AC2D86CA}"/>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panose="020F0302020204030204"/>
                <a:ea typeface="+mj-ea"/>
                <a:cs typeface="+mj-cs"/>
              </a:rPr>
              <a:t>NASA: Superconducting Nanowire Single Photon Detectors</a:t>
            </a:r>
          </a:p>
        </p:txBody>
      </p:sp>
      <p:cxnSp>
        <p:nvCxnSpPr>
          <p:cNvPr id="6" name="Straight Connector 5">
            <a:extLst>
              <a:ext uri="{FF2B5EF4-FFF2-40B4-BE49-F238E27FC236}">
                <a16:creationId xmlns:a16="http://schemas.microsoft.com/office/drawing/2014/main" id="{D2ADA8F1-F919-43DA-B080-F02C82EDB1B3}"/>
              </a:ext>
            </a:extLst>
          </p:cNvPr>
          <p:cNvCxnSpPr>
            <a:cxnSpLocks/>
          </p:cNvCxnSpPr>
          <p:nvPr/>
        </p:nvCxnSpPr>
        <p:spPr>
          <a:xfrm>
            <a:off x="6096000" y="1644350"/>
            <a:ext cx="0" cy="5213650"/>
          </a:xfrm>
          <a:prstGeom prst="line">
            <a:avLst/>
          </a:prstGeom>
          <a:ln w="4445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3DA5AC87-539A-4D72-93CA-FB19FA0A287F}"/>
              </a:ext>
            </a:extLst>
          </p:cNvPr>
          <p:cNvCxnSpPr>
            <a:cxnSpLocks/>
          </p:cNvCxnSpPr>
          <p:nvPr/>
        </p:nvCxnSpPr>
        <p:spPr>
          <a:xfrm>
            <a:off x="158620" y="4264910"/>
            <a:ext cx="11849878" cy="0"/>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31BFDF06-9D75-48E0-84C2-96E6DE5FE5E3}"/>
              </a:ext>
            </a:extLst>
          </p:cNvPr>
          <p:cNvSpPr txBox="1"/>
          <p:nvPr/>
        </p:nvSpPr>
        <p:spPr>
          <a:xfrm>
            <a:off x="276751" y="1704763"/>
            <a:ext cx="548639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Details</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Current TRL: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SNSPD arrays are TRL-6 for ground-based NASA Laser Comm Demonstrations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Single-pixel SNSPDs certified by JPL Mission Assurance to be TRL-5 for flight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Large-format arrays are TRL 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Organizations Involved: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JPL, POC: Matt Shaw (SNSPDs)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NIST, POC: Adam McCaughan (SNSPDs)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GSFC, POC: Mike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Dipirro</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(Flight Cryogenics)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Underlying/Enabling Technologies: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Large-format superconducting sensors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Flight cryogenics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Flight readout electronics and data processing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Cryogenic detector instrumentation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E90904B-0630-4130-90A0-BA83E406E6C8}"/>
              </a:ext>
            </a:extLst>
          </p:cNvPr>
          <p:cNvSpPr txBox="1"/>
          <p:nvPr/>
        </p:nvSpPr>
        <p:spPr>
          <a:xfrm>
            <a:off x="183503" y="4269352"/>
            <a:ext cx="5912494"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Activities &amp;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JPL/Caltech and NIST are collaboratively developing large-format SNSPD arrays for astronomy and quantum computing applications. These arrays are currently low TRL but have high potential for disruptive impact for low-light-level time-resolved imaging from space.</a:t>
            </a:r>
          </a:p>
        </p:txBody>
      </p:sp>
      <p:sp>
        <p:nvSpPr>
          <p:cNvPr id="17" name="TextBox 16">
            <a:extLst>
              <a:ext uri="{FF2B5EF4-FFF2-40B4-BE49-F238E27FC236}">
                <a16:creationId xmlns:a16="http://schemas.microsoft.com/office/drawing/2014/main" id="{0AC0995A-48BA-4838-8C2A-8A4BD7B82078}"/>
              </a:ext>
            </a:extLst>
          </p:cNvPr>
          <p:cNvSpPr txBox="1"/>
          <p:nvPr/>
        </p:nvSpPr>
        <p:spPr>
          <a:xfrm>
            <a:off x="6262427" y="1704763"/>
            <a:ext cx="5792496"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Cost &amp; Schedule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Planned Milestones: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DARPA: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Practical MgB2 SNSPD arrays with operating temperature of 15-25 K (FY28)</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NASA: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Megapixel UV arrays and single pixel EUV SNSPDs (&lt;100 nm)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NASA/DOE: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Efficient SNSPD arrays at 10-30 µm, proof-of-concept SNSPDs 30 – 120 µm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JPL: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SNSPD arrays for quantum computing with neutral atoms (with Caltech)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DOE: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SNSPDs for quantum networking (with Caltech and Fermilab)</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NIST: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MWIR SNSPD arrays for semiconductor failure analysis (CHIPS grand challenge)</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Cost and Schedule Risks: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Existing projects are research tasks with diverse portfolio of risk</a:t>
            </a:r>
          </a:p>
        </p:txBody>
      </p:sp>
      <p:sp>
        <p:nvSpPr>
          <p:cNvPr id="18" name="TextBox 17">
            <a:extLst>
              <a:ext uri="{FF2B5EF4-FFF2-40B4-BE49-F238E27FC236}">
                <a16:creationId xmlns:a16="http://schemas.microsoft.com/office/drawing/2014/main" id="{EED5A785-E443-418E-A2B7-5AAE785C5A3C}"/>
              </a:ext>
            </a:extLst>
          </p:cNvPr>
          <p:cNvSpPr txBox="1"/>
          <p:nvPr/>
        </p:nvSpPr>
        <p:spPr>
          <a:xfrm>
            <a:off x="6262426" y="4329862"/>
            <a:ext cx="54863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060"/>
                </a:solidFill>
                <a:effectLst/>
                <a:uLnTx/>
                <a:uFillTx/>
                <a:latin typeface="Calibri" panose="020F0502020204030204"/>
                <a:ea typeface="+mn-ea"/>
                <a:cs typeface="+mn-cs"/>
              </a:rPr>
              <a:t>Impact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How does this project improve the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SoA</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and meet Mission/Agency needs?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SNSPDs are the highest performance sensors available for time-resolved single photon counting from EUV - VLWIR. They have achieved 98% system detection efficiency at 1550 nm, have been scaled to pixel counts as high as 400,000 pixels (in proof-of-concept form), have demonstrated maximum count rates of 10</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7</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cps per pixel, zero read noise, dark count rates &lt;10</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-5</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cps per pixel, and are TRL-5 for flight</a:t>
            </a:r>
          </a:p>
        </p:txBody>
      </p:sp>
      <p:sp>
        <p:nvSpPr>
          <p:cNvPr id="19" name="Rectangle 18">
            <a:extLst>
              <a:ext uri="{FF2B5EF4-FFF2-40B4-BE49-F238E27FC236}">
                <a16:creationId xmlns:a16="http://schemas.microsoft.com/office/drawing/2014/main" id="{9C049047-C301-4625-B045-FA0F487A3E45}"/>
              </a:ext>
            </a:extLst>
          </p:cNvPr>
          <p:cNvSpPr/>
          <p:nvPr/>
        </p:nvSpPr>
        <p:spPr>
          <a:xfrm>
            <a:off x="137076" y="792651"/>
            <a:ext cx="11917848" cy="942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rPr>
              <a:t>Description</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SNSPDs are ultra-low-noise (&lt;10</a:t>
            </a:r>
            <a:r>
              <a:rPr kumimoji="0" lang="en-US" sz="2000" b="1" i="0" u="none" strike="noStrike" kern="1200" cap="none" spc="0" normalizeH="0" baseline="30000" noProof="0" dirty="0">
                <a:ln>
                  <a:noFill/>
                </a:ln>
                <a:solidFill>
                  <a:prstClr val="white"/>
                </a:solidFill>
                <a:effectLst/>
                <a:uLnTx/>
                <a:uFillTx/>
                <a:latin typeface="Calibri" panose="020F0502020204030204"/>
                <a:ea typeface="+mn-ea"/>
                <a:cs typeface="+mn-cs"/>
              </a:rPr>
              <a:t>-5</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cps/pixel) detectors for picosecond time-resolved single photon counting from UV – VLWIR wavelengths. Large cameras (400,000 pixels) have recently been demonstrated at low TRL, and single-pixel SNSPDs for quantum communication are TRL-5 for flight.</a:t>
            </a:r>
          </a:p>
        </p:txBody>
      </p:sp>
      <p:pic>
        <p:nvPicPr>
          <p:cNvPr id="1026" name="Picture 2" descr="Stellar Cartography: New Ultralow-noise Superconducting Camera for  Exoplanet Searches - Astrobiology">
            <a:extLst>
              <a:ext uri="{FF2B5EF4-FFF2-40B4-BE49-F238E27FC236}">
                <a16:creationId xmlns:a16="http://schemas.microsoft.com/office/drawing/2014/main" id="{79AFC854-30AC-6D74-68CA-E48BEDBED3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67804" y="5107319"/>
            <a:ext cx="2144979" cy="15590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08B524-ADB0-6AB6-DF77-679E6A74F7D1}"/>
              </a:ext>
            </a:extLst>
          </p:cNvPr>
          <p:cNvSpPr txBox="1"/>
          <p:nvPr/>
        </p:nvSpPr>
        <p:spPr>
          <a:xfrm>
            <a:off x="158619" y="5069211"/>
            <a:ext cx="3709184" cy="178510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Single-pixel SNSPDs have been developed for quantum communication that would enable entanglement distribution on a 10 GHz clock. They are currently TRL-5 for flight, and have been through radiation testing, shake testing, lifetime testing and testing with a flight cryocooler.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An SNSPD instrument at 2K could be built with &lt;100 kg of mass and &lt;300W of power consumption. This would represent the first demonstration of SNSPD technology in flight.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91ED5AC-CFF4-B083-C4A1-DF54DC4D3056}"/>
              </a:ext>
            </a:extLst>
          </p:cNvPr>
          <p:cNvSpPr txBox="1"/>
          <p:nvPr/>
        </p:nvSpPr>
        <p:spPr>
          <a:xfrm>
            <a:off x="4407834" y="6627469"/>
            <a:ext cx="37091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Oripov</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Nature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pic>
        <p:nvPicPr>
          <p:cNvPr id="2" name="Picture 1">
            <a:extLst>
              <a:ext uri="{FF2B5EF4-FFF2-40B4-BE49-F238E27FC236}">
                <a16:creationId xmlns:a16="http://schemas.microsoft.com/office/drawing/2014/main" id="{32811EEF-AAA9-B608-A3F6-AD52CAA18F9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117443" y="2515608"/>
            <a:ext cx="1812131" cy="1590676"/>
          </a:xfrm>
          <a:prstGeom prst="rect">
            <a:avLst/>
          </a:prstGeom>
        </p:spPr>
      </p:pic>
      <p:sp>
        <p:nvSpPr>
          <p:cNvPr id="7" name="TextBox 6">
            <a:extLst>
              <a:ext uri="{FF2B5EF4-FFF2-40B4-BE49-F238E27FC236}">
                <a16:creationId xmlns:a16="http://schemas.microsoft.com/office/drawing/2014/main" id="{EFAA60EF-4D07-8029-3B53-3B1F0BE8ECEC}"/>
              </a:ext>
            </a:extLst>
          </p:cNvPr>
          <p:cNvSpPr txBox="1"/>
          <p:nvPr/>
        </p:nvSpPr>
        <p:spPr>
          <a:xfrm>
            <a:off x="3867803" y="4046637"/>
            <a:ext cx="37091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Test of SNSPD on Flight ADR at GSFC</a:t>
            </a:r>
          </a:p>
        </p:txBody>
      </p:sp>
      <p:pic>
        <p:nvPicPr>
          <p:cNvPr id="9" name="Picture 8">
            <a:extLst>
              <a:ext uri="{FF2B5EF4-FFF2-40B4-BE49-F238E27FC236}">
                <a16:creationId xmlns:a16="http://schemas.microsoft.com/office/drawing/2014/main" id="{6D3B2FD2-F99B-65DA-F718-3D583D7DB6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51773" y="5647970"/>
            <a:ext cx="2640227" cy="1076111"/>
          </a:xfrm>
          <a:prstGeom prst="rect">
            <a:avLst/>
          </a:prstGeom>
        </p:spPr>
      </p:pic>
      <p:sp>
        <p:nvSpPr>
          <p:cNvPr id="10" name="TextBox 9">
            <a:extLst>
              <a:ext uri="{FF2B5EF4-FFF2-40B4-BE49-F238E27FC236}">
                <a16:creationId xmlns:a16="http://schemas.microsoft.com/office/drawing/2014/main" id="{86D5609D-ED56-0835-D9DC-EDC78FE1EB22}"/>
              </a:ext>
            </a:extLst>
          </p:cNvPr>
          <p:cNvSpPr txBox="1"/>
          <p:nvPr/>
        </p:nvSpPr>
        <p:spPr>
          <a:xfrm>
            <a:off x="9551773" y="6663849"/>
            <a:ext cx="37091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Drone-based SNSPD system, SIMIT (China)</a:t>
            </a:r>
          </a:p>
        </p:txBody>
      </p:sp>
      <p:sp>
        <p:nvSpPr>
          <p:cNvPr id="12" name="TextBox 11">
            <a:extLst>
              <a:ext uri="{FF2B5EF4-FFF2-40B4-BE49-F238E27FC236}">
                <a16:creationId xmlns:a16="http://schemas.microsoft.com/office/drawing/2014/main" id="{C2114E42-B898-0F65-DF0F-FBDF165BEDC4}"/>
              </a:ext>
            </a:extLst>
          </p:cNvPr>
          <p:cNvSpPr txBox="1"/>
          <p:nvPr/>
        </p:nvSpPr>
        <p:spPr>
          <a:xfrm>
            <a:off x="6262426" y="5574223"/>
            <a:ext cx="3289347" cy="127727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Planned/Potential application(s):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Astronomy, Remote Sensing, Optical Communication, Biomedical imaging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Does this enable other quantum technologies?</a:t>
            </a:r>
          </a:p>
          <a:p>
            <a:pPr marL="0" marR="0" lvl="0" indent="0" algn="l" defTabSz="914400" rtl="0" eaLnBrk="1" fontAlgn="auto" latinLnBrk="0" hangingPunct="1">
              <a:lnSpc>
                <a:spcPct val="100000"/>
              </a:lnSpc>
              <a:spcBef>
                <a:spcPts val="0"/>
              </a:spcBef>
              <a:spcAft>
                <a:spcPts val="0"/>
              </a:spcAft>
              <a:buClrTx/>
              <a:buSzTx/>
              <a:buFontTx/>
              <a:buNone/>
              <a:tabLst>
                <a:tab pos="452438" algn="l"/>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Quantum networks, quantum communication, 	quantum computing (neutral atoms, trapped 	ions, and linear optics), quantum imaging</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018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4863BB-0E7B-4E4B-97C3-9B1B5038ED61}"/>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Light" panose="020F0302020204030204"/>
                <a:ea typeface="+mj-ea"/>
                <a:cs typeface="+mj-cs"/>
              </a:rPr>
              <a:t>NASA: Flight SNSPD Pathfinder</a:t>
            </a:r>
          </a:p>
        </p:txBody>
      </p:sp>
      <p:sp>
        <p:nvSpPr>
          <p:cNvPr id="5" name="TextBox 4">
            <a:extLst>
              <a:ext uri="{FF2B5EF4-FFF2-40B4-BE49-F238E27FC236}">
                <a16:creationId xmlns:a16="http://schemas.microsoft.com/office/drawing/2014/main" id="{0EB1A35B-2790-479F-A1C0-690C4F12F9D4}"/>
              </a:ext>
            </a:extLst>
          </p:cNvPr>
          <p:cNvSpPr txBox="1"/>
          <p:nvPr/>
        </p:nvSpPr>
        <p:spPr>
          <a:xfrm>
            <a:off x="283030" y="824280"/>
            <a:ext cx="1139224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CF829F6-6A92-403A-8125-5C6168972AC3}"/>
              </a:ext>
            </a:extLst>
          </p:cNvPr>
          <p:cNvSpPr/>
          <p:nvPr/>
        </p:nvSpPr>
        <p:spPr>
          <a:xfrm>
            <a:off x="180729" y="3068516"/>
            <a:ext cx="5824906" cy="3627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M</a:t>
            </a:r>
            <a:r>
              <a:rPr kumimoji="0" lang="en-US" sz="1600" b="1" i="0" u="sng" strike="noStrike" kern="1200" cap="none" spc="0" normalizeH="0" baseline="0" noProof="0" dirty="0" err="1">
                <a:ln>
                  <a:noFill/>
                </a:ln>
                <a:solidFill>
                  <a:prstClr val="white"/>
                </a:solidFill>
                <a:effectLst/>
                <a:uLnTx/>
                <a:uFillTx/>
                <a:latin typeface="Calibri" panose="020F0502020204030204"/>
                <a:ea typeface="+mn-ea"/>
                <a:cs typeface="+mn-cs"/>
              </a:rPr>
              <a:t>ajor</a:t>
            </a: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 tasks required (2024)</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Refinement of instrument concept, including flight electronics and flight cryogenics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Advancement of single-pixel SNSPD technology from TRL-5 to TRL-6 for flight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Pulse tube Cryocooler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(Heritage from JWST)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52DD851-FC80-4ECC-B5CF-1BD6BC7B0E10}"/>
              </a:ext>
            </a:extLst>
          </p:cNvPr>
          <p:cNvSpPr/>
          <p:nvPr/>
        </p:nvSpPr>
        <p:spPr>
          <a:xfrm>
            <a:off x="180729" y="813326"/>
            <a:ext cx="5824907" cy="1462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How could S&amp;T Partnership collaboration benefit this effort</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Collaborative SNSPD flight instrument for quantum communication could provide first demonstration of SNSPD technology in space while enabling world-leading capabilities in space-based entanglement distribution</a:t>
            </a:r>
          </a:p>
        </p:txBody>
      </p:sp>
      <p:sp>
        <p:nvSpPr>
          <p:cNvPr id="13" name="Rectangle 12">
            <a:extLst>
              <a:ext uri="{FF2B5EF4-FFF2-40B4-BE49-F238E27FC236}">
                <a16:creationId xmlns:a16="http://schemas.microsoft.com/office/drawing/2014/main" id="{B0371431-BDED-4FC2-92C7-491885C3EF4E}"/>
              </a:ext>
            </a:extLst>
          </p:cNvPr>
          <p:cNvSpPr/>
          <p:nvPr/>
        </p:nvSpPr>
        <p:spPr>
          <a:xfrm>
            <a:off x="6186365" y="813326"/>
            <a:ext cx="5824906" cy="1775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How does a collaboration here benefit the S&amp;T Partnership</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Establish US leadership of flight SNSPD technology in competition with international agencies, especially with China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Provide world-leading detector capabilities for a space-based quantum networking demonstration at high clock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Demonstrate SNSPD technology for future space-based remote sensing and time-resolved single photon imaging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60F2D09-ECC8-4862-9165-64BD436776EF}"/>
              </a:ext>
            </a:extLst>
          </p:cNvPr>
          <p:cNvSpPr txBox="1"/>
          <p:nvPr/>
        </p:nvSpPr>
        <p:spPr>
          <a:xfrm>
            <a:off x="539262" y="2514604"/>
            <a:ext cx="111134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Calibri" panose="020F0502020204030204"/>
                <a:ea typeface="+mn-ea"/>
                <a:cs typeface="+mn-cs"/>
              </a:rPr>
              <a:t>CY24 Technical Milestone and 3-5 Year Demonstration</a:t>
            </a:r>
          </a:p>
        </p:txBody>
      </p:sp>
      <p:sp>
        <p:nvSpPr>
          <p:cNvPr id="15" name="Rectangle 14">
            <a:extLst>
              <a:ext uri="{FF2B5EF4-FFF2-40B4-BE49-F238E27FC236}">
                <a16:creationId xmlns:a16="http://schemas.microsoft.com/office/drawing/2014/main" id="{3F252B50-A43D-4A51-AF1C-FF62AB1124F9}"/>
              </a:ext>
            </a:extLst>
          </p:cNvPr>
          <p:cNvSpPr/>
          <p:nvPr/>
        </p:nvSpPr>
        <p:spPr>
          <a:xfrm>
            <a:off x="6186364" y="3068515"/>
            <a:ext cx="5824906" cy="3627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Technologies/facilities needed to advance project to a demo:</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SNSPD technology is sufficiently mature for a flight demo</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Existing facilities at JPL and GSFC (Microdevices Laboratory, Flight cryogenics labs, flight electronics and instrument laboratories) are sufficient to implement an SNSPD demo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Time required to get to a demo:</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Approximately 3-5 years for a flight demonstration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3 years for instrument delivery (SRR/PDR/CDR/HRCR)</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1-2 years for integration with larger system and launch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5EB4A77-E4A6-339A-DD04-24E42A6B90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030" y="4555837"/>
            <a:ext cx="3752942" cy="1998239"/>
          </a:xfrm>
          <a:prstGeom prst="rect">
            <a:avLst/>
          </a:prstGeom>
        </p:spPr>
      </p:pic>
    </p:spTree>
    <p:extLst>
      <p:ext uri="{BB962C8B-B14F-4D97-AF65-F5344CB8AC3E}">
        <p14:creationId xmlns:p14="http://schemas.microsoft.com/office/powerpoint/2010/main" val="2720911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52AD-80B9-BC79-D277-A0E487F5C011}"/>
              </a:ext>
            </a:extLst>
          </p:cNvPr>
          <p:cNvSpPr>
            <a:spLocks noGrp="1"/>
          </p:cNvSpPr>
          <p:nvPr>
            <p:ph type="title"/>
          </p:nvPr>
        </p:nvSpPr>
        <p:spPr>
          <a:xfrm>
            <a:off x="123217" y="224680"/>
            <a:ext cx="11945567" cy="1325563"/>
          </a:xfrm>
        </p:spPr>
        <p:txBody>
          <a:bodyPr/>
          <a:lstStyle/>
          <a:p>
            <a:r>
              <a:rPr lang="en-US" dirty="0"/>
              <a:t>Superconducting Nanowire Single Photon Detectors</a:t>
            </a:r>
          </a:p>
        </p:txBody>
      </p:sp>
      <p:pic>
        <p:nvPicPr>
          <p:cNvPr id="6" name="Picture 5">
            <a:extLst>
              <a:ext uri="{FF2B5EF4-FFF2-40B4-BE49-F238E27FC236}">
                <a16:creationId xmlns:a16="http://schemas.microsoft.com/office/drawing/2014/main" id="{92D628F9-343E-BB35-5A33-5189067E49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04165" y="4105364"/>
            <a:ext cx="5187836" cy="2193811"/>
          </a:xfrm>
          <a:prstGeom prst="rect">
            <a:avLst/>
          </a:prstGeom>
        </p:spPr>
      </p:pic>
      <p:pic>
        <p:nvPicPr>
          <p:cNvPr id="7" name="Picture 6">
            <a:extLst>
              <a:ext uri="{FF2B5EF4-FFF2-40B4-BE49-F238E27FC236}">
                <a16:creationId xmlns:a16="http://schemas.microsoft.com/office/drawing/2014/main" id="{00FB11F5-EB86-FC9A-7106-A267C7DA1947}"/>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292723" y="4464086"/>
            <a:ext cx="3315916" cy="1935535"/>
          </a:xfrm>
          <a:prstGeom prst="rect">
            <a:avLst/>
          </a:prstGeom>
        </p:spPr>
      </p:pic>
      <p:grpSp>
        <p:nvGrpSpPr>
          <p:cNvPr id="8" name="Group 7">
            <a:extLst>
              <a:ext uri="{FF2B5EF4-FFF2-40B4-BE49-F238E27FC236}">
                <a16:creationId xmlns:a16="http://schemas.microsoft.com/office/drawing/2014/main" id="{12943506-6CA6-97BC-3FE0-4D06318A4E4F}"/>
              </a:ext>
            </a:extLst>
          </p:cNvPr>
          <p:cNvGrpSpPr/>
          <p:nvPr/>
        </p:nvGrpSpPr>
        <p:grpSpPr>
          <a:xfrm>
            <a:off x="709354" y="1202663"/>
            <a:ext cx="3453767" cy="2829228"/>
            <a:chOff x="88155" y="2983483"/>
            <a:chExt cx="3239375" cy="2653605"/>
          </a:xfrm>
        </p:grpSpPr>
        <p:pic>
          <p:nvPicPr>
            <p:cNvPr id="9" name="Picture 8">
              <a:extLst>
                <a:ext uri="{FF2B5EF4-FFF2-40B4-BE49-F238E27FC236}">
                  <a16:creationId xmlns:a16="http://schemas.microsoft.com/office/drawing/2014/main" id="{4693BF4C-3B7C-6A67-0648-7CDB317F9B03}"/>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88155" y="2983483"/>
              <a:ext cx="3239375" cy="2653605"/>
            </a:xfrm>
            <a:prstGeom prst="rect">
              <a:avLst/>
            </a:prstGeom>
          </p:spPr>
        </p:pic>
        <p:sp>
          <p:nvSpPr>
            <p:cNvPr id="10" name="Rectangle 9">
              <a:extLst>
                <a:ext uri="{FF2B5EF4-FFF2-40B4-BE49-F238E27FC236}">
                  <a16:creationId xmlns:a16="http://schemas.microsoft.com/office/drawing/2014/main" id="{E1D67052-5A49-97C9-1AB2-97E991F457FB}"/>
                </a:ext>
              </a:extLst>
            </p:cNvPr>
            <p:cNvSpPr/>
            <p:nvPr/>
          </p:nvSpPr>
          <p:spPr>
            <a:xfrm>
              <a:off x="190072" y="3193096"/>
              <a:ext cx="405965" cy="3566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4EE8C3F2-BFA0-5D66-9334-7CBAC8A08D97}"/>
              </a:ext>
            </a:extLst>
          </p:cNvPr>
          <p:cNvSpPr txBox="1"/>
          <p:nvPr/>
        </p:nvSpPr>
        <p:spPr>
          <a:xfrm>
            <a:off x="8839200" y="887462"/>
            <a:ext cx="3011365" cy="2446824"/>
          </a:xfrm>
          <a:prstGeom prst="rect">
            <a:avLst/>
          </a:prstGeom>
          <a:noFill/>
        </p:spPr>
        <p:txBody>
          <a:bodyPr wrap="square" rtlCol="0">
            <a:spAutoFit/>
          </a:bodyPr>
          <a:lstStyle/>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Time-resolved single photon counting from UV to mid-IR</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Truly digital detection mechanism – reduced drift and zero read noise</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 energy resolution</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Operating temperature 1-4 K in most cases</a:t>
            </a:r>
          </a:p>
        </p:txBody>
      </p:sp>
      <p:pic>
        <p:nvPicPr>
          <p:cNvPr id="12" name="Google Shape;122;p19">
            <a:extLst>
              <a:ext uri="{FF2B5EF4-FFF2-40B4-BE49-F238E27FC236}">
                <a16:creationId xmlns:a16="http://schemas.microsoft.com/office/drawing/2014/main" id="{C4155F1C-A2C1-F6B5-B661-179F81629B6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358691" y="1278128"/>
            <a:ext cx="4065463" cy="2637915"/>
          </a:xfrm>
          <a:prstGeom prst="rect">
            <a:avLst/>
          </a:prstGeom>
          <a:noFill/>
          <a:ln w="19050" cap="flat" cmpd="sng">
            <a:solidFill>
              <a:schemeClr val="dk2"/>
            </a:solidFill>
            <a:prstDash val="solid"/>
            <a:round/>
            <a:headEnd type="none" w="sm" len="sm"/>
            <a:tailEnd type="none" w="sm" len="sm"/>
          </a:ln>
        </p:spPr>
      </p:pic>
      <p:pic>
        <p:nvPicPr>
          <p:cNvPr id="3" name="Picture 2" descr="Voltage pulse from the 150 nm-wide SNSPD. | Download Scientific Diagram">
            <a:extLst>
              <a:ext uri="{FF2B5EF4-FFF2-40B4-BE49-F238E27FC236}">
                <a16:creationId xmlns:a16="http://schemas.microsoft.com/office/drawing/2014/main" id="{2302E9AA-56A3-B585-CEFB-A018F51F24A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63120" y="4410708"/>
            <a:ext cx="2539168" cy="204228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08728A02-6F4C-E637-5546-F3A91D036E8A}"/>
              </a:ext>
            </a:extLst>
          </p:cNvPr>
          <p:cNvCxnSpPr/>
          <p:nvPr/>
        </p:nvCxnSpPr>
        <p:spPr>
          <a:xfrm>
            <a:off x="3667007" y="5318999"/>
            <a:ext cx="41861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5E6752-381B-8CEF-3C78-635453854637}"/>
              </a:ext>
            </a:extLst>
          </p:cNvPr>
          <p:cNvCxnSpPr>
            <a:cxnSpLocks/>
          </p:cNvCxnSpPr>
          <p:nvPr/>
        </p:nvCxnSpPr>
        <p:spPr>
          <a:xfrm>
            <a:off x="4542818" y="5749047"/>
            <a:ext cx="2042809"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1774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2168" y="1217517"/>
            <a:ext cx="2433432" cy="1576265"/>
          </a:xfrm>
          <a:prstGeom prst="rect">
            <a:avLst/>
          </a:prstGeom>
        </p:spPr>
      </p:pic>
      <p:sp>
        <p:nvSpPr>
          <p:cNvPr id="9" name="Title 1"/>
          <p:cNvSpPr>
            <a:spLocks noGrp="1"/>
          </p:cNvSpPr>
          <p:nvPr>
            <p:ph type="title"/>
          </p:nvPr>
        </p:nvSpPr>
        <p:spPr>
          <a:xfrm>
            <a:off x="304801" y="104173"/>
            <a:ext cx="9951335" cy="478483"/>
          </a:xfrm>
        </p:spPr>
        <p:txBody>
          <a:bodyPr/>
          <a:lstStyle/>
          <a:p>
            <a:r>
              <a:rPr lang="en-US"/>
              <a:t>Present State of The Art in SNSPDs</a:t>
            </a:r>
          </a:p>
        </p:txBody>
      </p:sp>
      <p:sp>
        <p:nvSpPr>
          <p:cNvPr id="81" name="Slide Number Placeholder 7">
            <a:extLst>
              <a:ext uri="{FF2B5EF4-FFF2-40B4-BE49-F238E27FC236}">
                <a16:creationId xmlns:a16="http://schemas.microsoft.com/office/drawing/2014/main" id="{3966B782-827D-A648-AE13-2B12EBC66755}"/>
              </a:ext>
            </a:extLst>
          </p:cNvPr>
          <p:cNvSpPr>
            <a:spLocks noGrp="1"/>
          </p:cNvSpPr>
          <p:nvPr>
            <p:ph type="sldNum" sz="quarter" idx="22"/>
          </p:nvPr>
        </p:nvSpPr>
        <p:spPr>
          <a:xfrm>
            <a:off x="9474055" y="6467117"/>
            <a:ext cx="1022141" cy="400153"/>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BB05999-73C5-5D43-AA81-563CE7112D1D}" type="slidenum">
              <a:rPr kumimoji="0" lang="en-US" sz="900" b="0" i="0" u="none" strike="noStrike" kern="1200" cap="none" spc="0" normalizeH="0" baseline="0" noProof="0">
                <a:ln>
                  <a:noFill/>
                </a:ln>
                <a:solidFill>
                  <a:prstClr val="white">
                    <a:lumMod val="50000"/>
                  </a:prstClr>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2" name="Rectangle 1"/>
          <p:cNvSpPr/>
          <p:nvPr/>
        </p:nvSpPr>
        <p:spPr>
          <a:xfrm>
            <a:off x="819559" y="4367842"/>
            <a:ext cx="1651400" cy="19119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419220" y="4864797"/>
            <a:ext cx="1651400" cy="7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91488" y="650431"/>
            <a:ext cx="3276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70C0"/>
                </a:solidFill>
                <a:effectLst/>
                <a:uLnTx/>
                <a:uFillTx/>
                <a:latin typeface="Calibri" panose="020F0502020204030204"/>
                <a:ea typeface="+mn-ea"/>
                <a:cs typeface="+mn-cs"/>
              </a:rPr>
              <a:t>High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98% SDE @ 1550 nm (NIST)</a:t>
            </a:r>
          </a:p>
        </p:txBody>
      </p:sp>
      <p:sp>
        <p:nvSpPr>
          <p:cNvPr id="8" name="TextBox 7"/>
          <p:cNvSpPr txBox="1"/>
          <p:nvPr/>
        </p:nvSpPr>
        <p:spPr>
          <a:xfrm>
            <a:off x="5915495" y="635795"/>
            <a:ext cx="3276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70C0"/>
                </a:solidFill>
                <a:effectLst/>
                <a:uLnTx/>
                <a:uFillTx/>
                <a:latin typeface="Calibri" panose="020F0502020204030204"/>
                <a:ea typeface="+mn-ea"/>
                <a:cs typeface="+mn-cs"/>
              </a:rPr>
              <a:t>Low Dark Counts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6e-6 cps (MIT/NIST)</a:t>
            </a:r>
          </a:p>
        </p:txBody>
      </p:sp>
      <p:sp>
        <p:nvSpPr>
          <p:cNvPr id="11" name="TextBox 10"/>
          <p:cNvSpPr txBox="1"/>
          <p:nvPr/>
        </p:nvSpPr>
        <p:spPr>
          <a:xfrm>
            <a:off x="67183" y="2697431"/>
            <a:ext cx="52929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70C0"/>
                </a:solidFill>
                <a:effectLst/>
                <a:uLnTx/>
                <a:uFillTx/>
                <a:latin typeface="Calibri" panose="020F0502020204030204"/>
                <a:ea typeface="+mn-ea"/>
                <a:cs typeface="+mn-cs"/>
              </a:rPr>
              <a:t>UV – Mid-IR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Photon counting from 0.1 - 29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µm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(JPL/MIT/NIST)</a:t>
            </a:r>
          </a:p>
        </p:txBody>
      </p:sp>
      <p:sp>
        <p:nvSpPr>
          <p:cNvPr id="12" name="TextBox 11"/>
          <p:cNvSpPr txBox="1"/>
          <p:nvPr/>
        </p:nvSpPr>
        <p:spPr>
          <a:xfrm>
            <a:off x="5915495" y="2726987"/>
            <a:ext cx="6264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70C0"/>
                </a:solidFill>
                <a:effectLst/>
                <a:uLnTx/>
                <a:uFillTx/>
                <a:latin typeface="Calibri" panose="020F0502020204030204"/>
                <a:ea typeface="+mn-ea"/>
                <a:cs typeface="+mn-cs"/>
              </a:rPr>
              <a:t>Large Array Formats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400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kpix</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with time-domain multiplexing (NIST/JPL)</a:t>
            </a:r>
          </a:p>
        </p:txBody>
      </p:sp>
      <p:sp>
        <p:nvSpPr>
          <p:cNvPr id="13" name="TextBox 12"/>
          <p:cNvSpPr txBox="1"/>
          <p:nvPr/>
        </p:nvSpPr>
        <p:spPr>
          <a:xfrm>
            <a:off x="67183" y="4657571"/>
            <a:ext cx="51367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70C0"/>
                </a:solidFill>
                <a:effectLst/>
                <a:uLnTx/>
                <a:uFillTx/>
                <a:latin typeface="Calibri" panose="020F0502020204030204"/>
                <a:ea typeface="+mn-ea"/>
                <a:cs typeface="+mn-cs"/>
              </a:rPr>
              <a:t>High Time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2.6 </a:t>
            </a:r>
            <a:r>
              <a:rPr kumimoji="0" lang="en-US" sz="1800" b="0" i="0" u="none" strike="noStrike" kern="1200" cap="none" spc="0" normalizeH="0" baseline="0" noProof="0" err="1">
                <a:ln>
                  <a:noFill/>
                </a:ln>
                <a:solidFill>
                  <a:srgbClr val="0070C0"/>
                </a:solidFill>
                <a:effectLst/>
                <a:uLnTx/>
                <a:uFillTx/>
                <a:latin typeface="Calibri" panose="020F0502020204030204"/>
                <a:ea typeface="+mn-ea"/>
                <a:cs typeface="+mn-cs"/>
              </a:rPr>
              <a:t>ps</a:t>
            </a: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 FWHM (MIT/JPL/NIST)</a:t>
            </a:r>
          </a:p>
        </p:txBody>
      </p:sp>
      <p:sp>
        <p:nvSpPr>
          <p:cNvPr id="14" name="TextBox 13"/>
          <p:cNvSpPr txBox="1"/>
          <p:nvPr/>
        </p:nvSpPr>
        <p:spPr>
          <a:xfrm>
            <a:off x="6011428" y="4691457"/>
            <a:ext cx="51367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70C0"/>
                </a:solidFill>
                <a:effectLst/>
                <a:uLnTx/>
                <a:uFillTx/>
                <a:latin typeface="Calibri" panose="020F0502020204030204"/>
                <a:ea typeface="+mn-ea"/>
                <a:cs typeface="+mn-cs"/>
              </a:rPr>
              <a:t>High Event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1.5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Gcps</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in 32-element array (JPL)</a:t>
            </a:r>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4669" y="5285078"/>
            <a:ext cx="1921179" cy="1430959"/>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61125" y="5493050"/>
            <a:ext cx="3036992" cy="961621"/>
          </a:xfrm>
          <a:prstGeom prst="rect">
            <a:avLst/>
          </a:prstGeom>
        </p:spPr>
      </p:pic>
      <p:pic>
        <p:nvPicPr>
          <p:cNvPr id="21" name="Google Shape;1156;p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35965" y="1430991"/>
            <a:ext cx="1607691" cy="1212757"/>
          </a:xfrm>
          <a:prstGeom prst="rect">
            <a:avLst/>
          </a:prstGeom>
          <a:noFill/>
          <a:ln>
            <a:noFill/>
          </a:ln>
        </p:spPr>
      </p:pic>
      <p:pic>
        <p:nvPicPr>
          <p:cNvPr id="25" name="Picture 2" descr="http://www.tf.nist.gov/timefreq/seminars/IWODD/NIST_Logo.jpg">
            <a:extLst>
              <a:ext uri="{FF2B5EF4-FFF2-40B4-BE49-F238E27FC236}">
                <a16:creationId xmlns:a16="http://schemas.microsoft.com/office/drawing/2014/main" id="{2349723D-E478-4C7F-A2A2-9190D61DB5C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52888" y="5970877"/>
            <a:ext cx="615144" cy="2092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FF2082F0-CCEF-4907-87A7-7978E9F982C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379200" y="6273715"/>
            <a:ext cx="362523" cy="186927"/>
          </a:xfrm>
          <a:prstGeom prst="rect">
            <a:avLst/>
          </a:prstGeom>
        </p:spPr>
      </p:pic>
      <p:pic>
        <p:nvPicPr>
          <p:cNvPr id="4" name="Picture 3">
            <a:extLst>
              <a:ext uri="{FF2B5EF4-FFF2-40B4-BE49-F238E27FC236}">
                <a16:creationId xmlns:a16="http://schemas.microsoft.com/office/drawing/2014/main" id="{A34C316D-9B88-3B4D-B3D1-0ECA4292D0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18041" y="1352037"/>
            <a:ext cx="2342419" cy="1576265"/>
          </a:xfrm>
          <a:prstGeom prst="rect">
            <a:avLst/>
          </a:prstGeom>
        </p:spPr>
      </p:pic>
      <p:pic>
        <p:nvPicPr>
          <p:cNvPr id="27" name="Picture 26">
            <a:extLst>
              <a:ext uri="{FF2B5EF4-FFF2-40B4-BE49-F238E27FC236}">
                <a16:creationId xmlns:a16="http://schemas.microsoft.com/office/drawing/2014/main" id="{1996E52A-E70A-E443-99FB-020F4B62E48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0833" y="3342390"/>
            <a:ext cx="3363204" cy="1408516"/>
          </a:xfrm>
          <a:prstGeom prst="rect">
            <a:avLst/>
          </a:prstGeom>
        </p:spPr>
      </p:pic>
      <p:pic>
        <p:nvPicPr>
          <p:cNvPr id="28" name="Google Shape;148;p20">
            <a:extLst>
              <a:ext uri="{FF2B5EF4-FFF2-40B4-BE49-F238E27FC236}">
                <a16:creationId xmlns:a16="http://schemas.microsoft.com/office/drawing/2014/main" id="{B33CDB57-C0EE-0E4C-B643-C49577C64AC7}"/>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013920" y="5285087"/>
            <a:ext cx="1651400" cy="1369333"/>
          </a:xfrm>
          <a:prstGeom prst="rect">
            <a:avLst/>
          </a:prstGeom>
          <a:noFill/>
          <a:ln>
            <a:noFill/>
          </a:ln>
        </p:spPr>
      </p:pic>
      <p:pic>
        <p:nvPicPr>
          <p:cNvPr id="29" name="Google Shape;252;p27">
            <a:extLst>
              <a:ext uri="{FF2B5EF4-FFF2-40B4-BE49-F238E27FC236}">
                <a16:creationId xmlns:a16="http://schemas.microsoft.com/office/drawing/2014/main" id="{2458E38F-5D1E-C349-8893-16FB447558A6}"/>
              </a:ext>
            </a:extLst>
          </p:cNvPr>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8966114" y="5357903"/>
            <a:ext cx="2132751" cy="1348660"/>
          </a:xfrm>
          <a:prstGeom prst="rect">
            <a:avLst/>
          </a:prstGeom>
          <a:noFill/>
          <a:ln>
            <a:noFill/>
          </a:ln>
        </p:spPr>
      </p:pic>
      <p:sp>
        <p:nvSpPr>
          <p:cNvPr id="5" name="TextBox 4">
            <a:extLst>
              <a:ext uri="{FF2B5EF4-FFF2-40B4-BE49-F238E27FC236}">
                <a16:creationId xmlns:a16="http://schemas.microsoft.com/office/drawing/2014/main" id="{42D8C4DF-0E35-FC45-6E97-4053A8796F34}"/>
              </a:ext>
            </a:extLst>
          </p:cNvPr>
          <p:cNvSpPr txBox="1"/>
          <p:nvPr/>
        </p:nvSpPr>
        <p:spPr>
          <a:xfrm>
            <a:off x="4138957" y="1617446"/>
            <a:ext cx="1529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Reddy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Optica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sp>
        <p:nvSpPr>
          <p:cNvPr id="6" name="TextBox 5">
            <a:extLst>
              <a:ext uri="{FF2B5EF4-FFF2-40B4-BE49-F238E27FC236}">
                <a16:creationId xmlns:a16="http://schemas.microsoft.com/office/drawing/2014/main" id="{080EADA1-5F7D-783E-7352-702B9F21B1F7}"/>
              </a:ext>
            </a:extLst>
          </p:cNvPr>
          <p:cNvSpPr txBox="1"/>
          <p:nvPr/>
        </p:nvSpPr>
        <p:spPr>
          <a:xfrm>
            <a:off x="8567714" y="904643"/>
            <a:ext cx="36575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Chiles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Phys. Rev. Lett.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(2022)</a:t>
            </a:r>
          </a:p>
        </p:txBody>
      </p:sp>
      <p:sp>
        <p:nvSpPr>
          <p:cNvPr id="16" name="TextBox 15">
            <a:extLst>
              <a:ext uri="{FF2B5EF4-FFF2-40B4-BE49-F238E27FC236}">
                <a16:creationId xmlns:a16="http://schemas.microsoft.com/office/drawing/2014/main" id="{395C3515-D643-355A-FF95-05C9638BF623}"/>
              </a:ext>
            </a:extLst>
          </p:cNvPr>
          <p:cNvSpPr txBox="1"/>
          <p:nvPr/>
        </p:nvSpPr>
        <p:spPr>
          <a:xfrm>
            <a:off x="2616543" y="6467117"/>
            <a:ext cx="36575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Korzh</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Nature Photonics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sp>
        <p:nvSpPr>
          <p:cNvPr id="20" name="TextBox 19">
            <a:extLst>
              <a:ext uri="{FF2B5EF4-FFF2-40B4-BE49-F238E27FC236}">
                <a16:creationId xmlns:a16="http://schemas.microsoft.com/office/drawing/2014/main" id="{D64E4F18-9286-7833-55BF-A9BC2931F921}"/>
              </a:ext>
            </a:extLst>
          </p:cNvPr>
          <p:cNvSpPr txBox="1"/>
          <p:nvPr/>
        </p:nvSpPr>
        <p:spPr>
          <a:xfrm>
            <a:off x="8534400" y="4748732"/>
            <a:ext cx="38807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Oripov</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Nature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sp>
        <p:nvSpPr>
          <p:cNvPr id="22" name="TextBox 21">
            <a:extLst>
              <a:ext uri="{FF2B5EF4-FFF2-40B4-BE49-F238E27FC236}">
                <a16:creationId xmlns:a16="http://schemas.microsoft.com/office/drawing/2014/main" id="{F74005E7-9AD5-82BC-9A0A-774949E081E5}"/>
              </a:ext>
            </a:extLst>
          </p:cNvPr>
          <p:cNvSpPr txBox="1"/>
          <p:nvPr/>
        </p:nvSpPr>
        <p:spPr>
          <a:xfrm>
            <a:off x="6347847" y="6488668"/>
            <a:ext cx="36575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Craiciu</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Optica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pic>
        <p:nvPicPr>
          <p:cNvPr id="30" name="Picture 29">
            <a:extLst>
              <a:ext uri="{FF2B5EF4-FFF2-40B4-BE49-F238E27FC236}">
                <a16:creationId xmlns:a16="http://schemas.microsoft.com/office/drawing/2014/main" id="{281FE199-1AF3-02FB-CDCA-E9EFD1CE0C9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29920" y="3304628"/>
            <a:ext cx="2773361" cy="2053275"/>
          </a:xfrm>
          <a:prstGeom prst="rect">
            <a:avLst/>
          </a:prstGeom>
        </p:spPr>
      </p:pic>
      <p:pic>
        <p:nvPicPr>
          <p:cNvPr id="31" name="image12.png">
            <a:extLst>
              <a:ext uri="{FF2B5EF4-FFF2-40B4-BE49-F238E27FC236}">
                <a16:creationId xmlns:a16="http://schemas.microsoft.com/office/drawing/2014/main" id="{6E135D00-AB23-EB8A-D58F-49E88E3B790A}"/>
              </a:ext>
            </a:extLst>
          </p:cNvPr>
          <p:cNvPicPr/>
          <p:nvPr/>
        </p:nvPicPr>
        <p:blipFill>
          <a:blip r:embed="rId14" cstate="screen">
            <a:extLst>
              <a:ext uri="{28A0092B-C50C-407E-A947-70E740481C1C}">
                <a14:useLocalDpi xmlns:a14="http://schemas.microsoft.com/office/drawing/2010/main"/>
              </a:ext>
            </a:extLst>
          </a:blip>
          <a:srcRect/>
          <a:stretch>
            <a:fillRect/>
          </a:stretch>
        </p:blipFill>
        <p:spPr>
          <a:xfrm>
            <a:off x="8682319" y="3493730"/>
            <a:ext cx="2646252" cy="1250353"/>
          </a:xfrm>
          <a:prstGeom prst="rect">
            <a:avLst/>
          </a:prstGeom>
          <a:ln/>
        </p:spPr>
      </p:pic>
      <p:pic>
        <p:nvPicPr>
          <p:cNvPr id="34" name="Picture 33">
            <a:extLst>
              <a:ext uri="{FF2B5EF4-FFF2-40B4-BE49-F238E27FC236}">
                <a16:creationId xmlns:a16="http://schemas.microsoft.com/office/drawing/2014/main" id="{2AB1F1C7-31C3-356F-DC98-2B81C12A056C}"/>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713373" y="3325239"/>
            <a:ext cx="1811056" cy="1495712"/>
          </a:xfrm>
          <a:prstGeom prst="rect">
            <a:avLst/>
          </a:prstGeom>
        </p:spPr>
      </p:pic>
      <p:sp>
        <p:nvSpPr>
          <p:cNvPr id="18" name="TextBox 17">
            <a:extLst>
              <a:ext uri="{FF2B5EF4-FFF2-40B4-BE49-F238E27FC236}">
                <a16:creationId xmlns:a16="http://schemas.microsoft.com/office/drawing/2014/main" id="{45C289EE-F2CD-B958-AFF5-2369EFB2D011}"/>
              </a:ext>
            </a:extLst>
          </p:cNvPr>
          <p:cNvSpPr txBox="1"/>
          <p:nvPr/>
        </p:nvSpPr>
        <p:spPr>
          <a:xfrm>
            <a:off x="3457523" y="5205450"/>
            <a:ext cx="36575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Taylor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Optica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spTree>
    <p:extLst>
      <p:ext uri="{BB962C8B-B14F-4D97-AF65-F5344CB8AC3E}">
        <p14:creationId xmlns:p14="http://schemas.microsoft.com/office/powerpoint/2010/main" val="4198358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03200" y="210168"/>
            <a:ext cx="8229600" cy="478483"/>
          </a:xfrm>
        </p:spPr>
        <p:txBody>
          <a:bodyPr/>
          <a:lstStyle/>
          <a:p>
            <a:r>
              <a:rPr lang="en-US" dirty="0"/>
              <a:t>Toward a </a:t>
            </a:r>
            <a:r>
              <a:rPr lang="en-US"/>
              <a:t>Space Demonstration</a:t>
            </a:r>
            <a:endParaRPr lang="en-US" dirty="0"/>
          </a:p>
        </p:txBody>
      </p:sp>
      <p:sp>
        <p:nvSpPr>
          <p:cNvPr id="2" name="Rectangle 1"/>
          <p:cNvSpPr/>
          <p:nvPr/>
        </p:nvSpPr>
        <p:spPr>
          <a:xfrm>
            <a:off x="1741159" y="4452722"/>
            <a:ext cx="1651400" cy="19119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2340820" y="4949677"/>
            <a:ext cx="1651400" cy="7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A804F319-BED2-8EA9-F48F-57F5DFCE51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482" y="990600"/>
            <a:ext cx="3900677" cy="5200907"/>
          </a:xfrm>
          <a:prstGeom prst="rect">
            <a:avLst/>
          </a:prstGeom>
        </p:spPr>
      </p:pic>
      <p:pic>
        <p:nvPicPr>
          <p:cNvPr id="33" name="Content Placeholder 7">
            <a:extLst>
              <a:ext uri="{FF2B5EF4-FFF2-40B4-BE49-F238E27FC236}">
                <a16:creationId xmlns:a16="http://schemas.microsoft.com/office/drawing/2014/main" id="{2268AA8A-F9B9-D5A8-D477-CAD1715ECC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96171" y="1005027"/>
            <a:ext cx="4165600" cy="3124200"/>
          </a:xfrm>
          <a:prstGeom prst="rect">
            <a:avLst/>
          </a:prstGeom>
        </p:spPr>
      </p:pic>
      <p:sp>
        <p:nvSpPr>
          <p:cNvPr id="34" name="TextBox 33">
            <a:extLst>
              <a:ext uri="{FF2B5EF4-FFF2-40B4-BE49-F238E27FC236}">
                <a16:creationId xmlns:a16="http://schemas.microsoft.com/office/drawing/2014/main" id="{DAB0FC0C-A9C1-708E-7ACF-E79D1D8231C3}"/>
              </a:ext>
            </a:extLst>
          </p:cNvPr>
          <p:cNvSpPr txBox="1"/>
          <p:nvPr/>
        </p:nvSpPr>
        <p:spPr>
          <a:xfrm>
            <a:off x="610433" y="6282334"/>
            <a:ext cx="30325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rPr>
              <a:t>Tests with flight-like cryogenic system at GSFC</a:t>
            </a:r>
          </a:p>
        </p:txBody>
      </p:sp>
      <p:pic>
        <p:nvPicPr>
          <p:cNvPr id="36" name="04D1782F-6159-41AA-88C9-583D3913D064-3758-00000099AA139856.MOV">
            <a:hlinkClick r:id="" action="ppaction://media"/>
            <a:extLst>
              <a:ext uri="{FF2B5EF4-FFF2-40B4-BE49-F238E27FC236}">
                <a16:creationId xmlns:a16="http://schemas.microsoft.com/office/drawing/2014/main" id="{4DC30583-ED42-74AC-3D56-18CA7793C5C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36666"/>
          <a:stretch/>
        </p:blipFill>
        <p:spPr>
          <a:xfrm>
            <a:off x="9042401" y="1139207"/>
            <a:ext cx="2942924" cy="3313515"/>
          </a:xfrm>
          <a:prstGeom prst="rect">
            <a:avLst/>
          </a:prstGeom>
        </p:spPr>
      </p:pic>
      <p:sp>
        <p:nvSpPr>
          <p:cNvPr id="37" name="Content Placeholder 3">
            <a:extLst>
              <a:ext uri="{FF2B5EF4-FFF2-40B4-BE49-F238E27FC236}">
                <a16:creationId xmlns:a16="http://schemas.microsoft.com/office/drawing/2014/main" id="{34FE9F88-7679-AF0F-0AE0-5DE702EDA34B}"/>
              </a:ext>
            </a:extLst>
          </p:cNvPr>
          <p:cNvSpPr>
            <a:spLocks noGrp="1"/>
          </p:cNvSpPr>
          <p:nvPr>
            <p:ph sz="quarter" idx="19"/>
          </p:nvPr>
        </p:nvSpPr>
        <p:spPr>
          <a:xfrm>
            <a:off x="4523285" y="4575515"/>
            <a:ext cx="7523059" cy="2072317"/>
          </a:xfrm>
        </p:spPr>
        <p:txBody>
          <a:bodyPr/>
          <a:lstStyle/>
          <a:p>
            <a:r>
              <a:rPr lang="en-US" sz="1867" b="1" dirty="0"/>
              <a:t>JPL mission assurance has certified SNSPDs as TRL-5 for flight</a:t>
            </a:r>
          </a:p>
          <a:p>
            <a:r>
              <a:rPr lang="en-US" sz="1867" dirty="0"/>
              <a:t>Performed measurements of SNSPD on flight-like CADR at GSFC</a:t>
            </a:r>
          </a:p>
          <a:p>
            <a:r>
              <a:rPr lang="en-US" sz="1867" dirty="0"/>
              <a:t>No change in switching current after 200 </a:t>
            </a:r>
            <a:r>
              <a:rPr lang="en-US" sz="1867" dirty="0" err="1"/>
              <a:t>krad</a:t>
            </a:r>
            <a:r>
              <a:rPr lang="en-US" sz="1867" dirty="0"/>
              <a:t> protons</a:t>
            </a:r>
          </a:p>
          <a:p>
            <a:r>
              <a:rPr lang="en-US" sz="1867" dirty="0"/>
              <a:t>Performed successful shake test of package</a:t>
            </a:r>
          </a:p>
          <a:p>
            <a:r>
              <a:rPr lang="en-US" sz="1867" dirty="0"/>
              <a:t>Have performed 10x thermal cycles of same device without impact</a:t>
            </a:r>
          </a:p>
          <a:p>
            <a:r>
              <a:rPr lang="en-US" sz="1867" dirty="0"/>
              <a:t>Currently testing flight-compatible readout ASICs</a:t>
            </a:r>
          </a:p>
          <a:p>
            <a:pPr marL="0" indent="0">
              <a:buNone/>
            </a:pPr>
            <a:endParaRPr lang="en-US" dirty="0"/>
          </a:p>
        </p:txBody>
      </p:sp>
    </p:spTree>
    <p:extLst>
      <p:ext uri="{BB962C8B-B14F-4D97-AF65-F5344CB8AC3E}">
        <p14:creationId xmlns:p14="http://schemas.microsoft.com/office/powerpoint/2010/main" val="6345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00"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6"/>
                                        </p:tgtEl>
                                      </p:cBhvr>
                                    </p:cmd>
                                  </p:childTnLst>
                                </p:cTn>
                              </p:par>
                            </p:childTnLst>
                          </p:cTn>
                        </p:par>
                      </p:childTnLst>
                    </p:cTn>
                  </p:par>
                </p:childTnLst>
              </p:cTn>
              <p:nextCondLst>
                <p:cond evt="onClick" delay="0">
                  <p:tgtEl>
                    <p:spTgt spid="36"/>
                  </p:tgtEl>
                </p:cond>
              </p:nextCondLst>
            </p:seq>
            <p:video>
              <p:cMediaNode vol="80000">
                <p:cTn id="12" fill="hold" display="0">
                  <p:stCondLst>
                    <p:cond delay="indefinite"/>
                  </p:stCondLst>
                </p:cTn>
                <p:tgtEl>
                  <p:spTgt spid="3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93E98F7-1DE1-0CF2-D5E7-CD3280717DC7}"/>
              </a:ext>
            </a:extLst>
          </p:cNvPr>
          <p:cNvSpPr>
            <a:spLocks noGrp="1"/>
          </p:cNvSpPr>
          <p:nvPr>
            <p:ph idx="1"/>
          </p:nvPr>
        </p:nvSpPr>
        <p:spPr/>
        <p:txBody>
          <a:bodyPr>
            <a:normAutofit fontScale="85000" lnSpcReduction="20000"/>
          </a:bodyPr>
          <a:lstStyle/>
          <a:p>
            <a:r>
              <a:rPr lang="en-US" dirty="0"/>
              <a:t>While quantum technology promises significant advancements in sensing and form factors, there is currently no clear strategy for its implementation. To harness these breakthroughs from governments, industry, and universities effectively, NASA needs to create opportunities for their infusion. This process should be guided by the scientific community to ensure proper prioritization and relevance. Rather than focusing on entirely new measurements enabled by quantum technology—which may not yet be clearly defined—the emphasis should be on improving the affordability and efficiency of concurrent measurements of multiple species. This is similar to how semiconductor technology transformed large, cumbersome computers into powerful, compact laptops and cloud services.</a:t>
            </a:r>
          </a:p>
          <a:p>
            <a:r>
              <a:rPr lang="en-US" dirty="0"/>
              <a:t>Imagine a sensor which can provide both radar and lidar measurements concurrently on a single </a:t>
            </a:r>
            <a:r>
              <a:rPr lang="en-US" dirty="0" err="1"/>
              <a:t>smallsat</a:t>
            </a:r>
            <a:r>
              <a:rPr lang="en-US" dirty="0"/>
              <a:t> platform</a:t>
            </a:r>
          </a:p>
        </p:txBody>
      </p:sp>
      <p:sp>
        <p:nvSpPr>
          <p:cNvPr id="6" name="Title 5">
            <a:extLst>
              <a:ext uri="{FF2B5EF4-FFF2-40B4-BE49-F238E27FC236}">
                <a16:creationId xmlns:a16="http://schemas.microsoft.com/office/drawing/2014/main" id="{C45D8C55-6263-ABE5-BCDF-1F6008691A2C}"/>
              </a:ext>
            </a:extLst>
          </p:cNvPr>
          <p:cNvSpPr>
            <a:spLocks noGrp="1"/>
          </p:cNvSpPr>
          <p:nvPr>
            <p:ph type="title"/>
          </p:nvPr>
        </p:nvSpPr>
        <p:spPr/>
        <p:txBody>
          <a:bodyPr/>
          <a:lstStyle/>
          <a:p>
            <a:r>
              <a:rPr lang="en-US" dirty="0"/>
              <a:t>Assessment Of Quantum Technology</a:t>
            </a:r>
          </a:p>
        </p:txBody>
      </p:sp>
    </p:spTree>
    <p:extLst>
      <p:ext uri="{BB962C8B-B14F-4D97-AF65-F5344CB8AC3E}">
        <p14:creationId xmlns:p14="http://schemas.microsoft.com/office/powerpoint/2010/main" val="4136508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77B0B-1E72-ED27-57BF-8DECA3DDC571}"/>
              </a:ext>
            </a:extLst>
          </p:cNvPr>
          <p:cNvPicPr>
            <a:picLocks noChangeAspect="1"/>
          </p:cNvPicPr>
          <p:nvPr/>
        </p:nvPicPr>
        <p:blipFill>
          <a:blip r:embed="rId2"/>
          <a:stretch>
            <a:fillRect/>
          </a:stretch>
        </p:blipFill>
        <p:spPr>
          <a:xfrm>
            <a:off x="3570043" y="5017052"/>
            <a:ext cx="2522142" cy="1429138"/>
          </a:xfrm>
          <a:prstGeom prst="rect">
            <a:avLst/>
          </a:prstGeom>
        </p:spPr>
      </p:pic>
      <p:sp>
        <p:nvSpPr>
          <p:cNvPr id="4" name="Title 1">
            <a:extLst>
              <a:ext uri="{FF2B5EF4-FFF2-40B4-BE49-F238E27FC236}">
                <a16:creationId xmlns:a16="http://schemas.microsoft.com/office/drawing/2014/main" id="{91992C86-CFEA-453D-953B-A409AC2D86CA}"/>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rgbClr val="002060"/>
                </a:solidFill>
              </a:rPr>
              <a:t>NASA: Quantum Gravity Gradiometer Pathfinder</a:t>
            </a:r>
          </a:p>
        </p:txBody>
      </p:sp>
      <p:cxnSp>
        <p:nvCxnSpPr>
          <p:cNvPr id="6" name="Straight Connector 5">
            <a:extLst>
              <a:ext uri="{FF2B5EF4-FFF2-40B4-BE49-F238E27FC236}">
                <a16:creationId xmlns:a16="http://schemas.microsoft.com/office/drawing/2014/main" id="{D2ADA8F1-F919-43DA-B080-F02C82EDB1B3}"/>
              </a:ext>
            </a:extLst>
          </p:cNvPr>
          <p:cNvCxnSpPr>
            <a:cxnSpLocks/>
          </p:cNvCxnSpPr>
          <p:nvPr/>
        </p:nvCxnSpPr>
        <p:spPr>
          <a:xfrm>
            <a:off x="6096000" y="1644350"/>
            <a:ext cx="0" cy="5213650"/>
          </a:xfrm>
          <a:prstGeom prst="line">
            <a:avLst/>
          </a:prstGeom>
          <a:ln w="4445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3DA5AC87-539A-4D72-93CA-FB19FA0A287F}"/>
              </a:ext>
            </a:extLst>
          </p:cNvPr>
          <p:cNvCxnSpPr>
            <a:cxnSpLocks/>
          </p:cNvCxnSpPr>
          <p:nvPr/>
        </p:nvCxnSpPr>
        <p:spPr>
          <a:xfrm>
            <a:off x="158620" y="4264910"/>
            <a:ext cx="11849878" cy="0"/>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31BFDF06-9D75-48E0-84C2-96E6DE5FE5E3}"/>
              </a:ext>
            </a:extLst>
          </p:cNvPr>
          <p:cNvSpPr txBox="1"/>
          <p:nvPr/>
        </p:nvSpPr>
        <p:spPr>
          <a:xfrm>
            <a:off x="276751" y="1704763"/>
            <a:ext cx="5486397" cy="2508379"/>
          </a:xfrm>
          <a:prstGeom prst="rect">
            <a:avLst/>
          </a:prstGeom>
          <a:noFill/>
        </p:spPr>
        <p:txBody>
          <a:bodyPr wrap="square" rtlCol="0">
            <a:spAutoFit/>
          </a:bodyPr>
          <a:lstStyle/>
          <a:p>
            <a:r>
              <a:rPr lang="en-US" sz="1400" b="1" u="sng" dirty="0">
                <a:solidFill>
                  <a:srgbClr val="002060"/>
                </a:solidFill>
              </a:rPr>
              <a:t>Details</a:t>
            </a:r>
            <a:endParaRPr lang="en-US" sz="1100" b="1" dirty="0"/>
          </a:p>
          <a:p>
            <a:pPr marL="171450" indent="-171450">
              <a:buFont typeface="Arial" panose="020B0604020202020204" pitchFamily="34" charset="0"/>
              <a:buChar char="•"/>
            </a:pPr>
            <a:r>
              <a:rPr lang="en-US" sz="1100" b="1" dirty="0"/>
              <a:t>Current TRL:</a:t>
            </a:r>
          </a:p>
          <a:p>
            <a:pPr marL="628650" lvl="1" indent="-171450">
              <a:buFont typeface="Arial" panose="020B0604020202020204" pitchFamily="34" charset="0"/>
              <a:buChar char="•"/>
            </a:pPr>
            <a:r>
              <a:rPr lang="en-US" sz="1100" dirty="0"/>
              <a:t>Overall concept: ~TRL3, technology elements demonstrated in labs</a:t>
            </a:r>
          </a:p>
          <a:p>
            <a:pPr marL="628650" lvl="1" indent="-171450">
              <a:buFont typeface="Arial" panose="020B0604020202020204" pitchFamily="34" charset="0"/>
              <a:buChar char="•"/>
            </a:pPr>
            <a:r>
              <a:rPr lang="en-US" sz="1100" dirty="0"/>
              <a:t>Subsystems: </a:t>
            </a:r>
          </a:p>
          <a:p>
            <a:pPr marL="1085850" lvl="2" indent="-171450">
              <a:buFont typeface="Arial" panose="020B0604020202020204" pitchFamily="34" charset="0"/>
              <a:buChar char="•"/>
            </a:pPr>
            <a:r>
              <a:rPr lang="en-US" sz="1100" dirty="0"/>
              <a:t>Atomic Physics Package ~TRL3</a:t>
            </a:r>
          </a:p>
          <a:p>
            <a:pPr marL="1085850" lvl="2" indent="-171450">
              <a:buFont typeface="Arial" panose="020B0604020202020204" pitchFamily="34" charset="0"/>
              <a:buChar char="•"/>
            </a:pPr>
            <a:r>
              <a:rPr lang="en-US" sz="1100" dirty="0"/>
              <a:t>Laser Optics System &gt; TRL4, space qualified laser system available</a:t>
            </a:r>
          </a:p>
          <a:p>
            <a:pPr marL="1085850" lvl="2" indent="-171450">
              <a:buFont typeface="Arial" panose="020B0604020202020204" pitchFamily="34" charset="0"/>
              <a:buChar char="•"/>
            </a:pPr>
            <a:r>
              <a:rPr lang="en-US" sz="1100" dirty="0"/>
              <a:t>Integrated Control Electronics &gt; TRL4, standard engineering </a:t>
            </a:r>
            <a:endParaRPr lang="en-US" sz="1100" b="1" dirty="0"/>
          </a:p>
          <a:p>
            <a:pPr marL="171450" indent="-171450">
              <a:buFont typeface="Arial" panose="020B0604020202020204" pitchFamily="34" charset="0"/>
              <a:buChar char="•"/>
            </a:pPr>
            <a:r>
              <a:rPr lang="en-US" sz="1100" b="1" dirty="0"/>
              <a:t>Organizations Involved:</a:t>
            </a:r>
          </a:p>
          <a:p>
            <a:pPr marL="628650" lvl="1" indent="-171450">
              <a:buFont typeface="Arial" panose="020B0604020202020204" pitchFamily="34" charset="0"/>
              <a:buChar char="•"/>
            </a:pPr>
            <a:r>
              <a:rPr lang="en-US" sz="1100" dirty="0"/>
              <a:t>JPL, POC: Jason Hyon, Project Lead; Brian Muirhead</a:t>
            </a:r>
            <a:r>
              <a:rPr lang="en-US" sz="1100"/>
              <a:t>, Project Manager</a:t>
            </a:r>
            <a:endParaRPr lang="en-US" sz="1100" dirty="0"/>
          </a:p>
          <a:p>
            <a:pPr marL="628650" lvl="1" indent="-171450">
              <a:buFont typeface="Arial" panose="020B0604020202020204" pitchFamily="34" charset="0"/>
              <a:buChar char="•"/>
            </a:pPr>
            <a:r>
              <a:rPr lang="en-US" sz="1100" dirty="0"/>
              <a:t>GSFC, POC: Tim Beach</a:t>
            </a:r>
          </a:p>
          <a:p>
            <a:pPr marL="628650" lvl="1" indent="-171450">
              <a:buFont typeface="Arial" panose="020B0604020202020204" pitchFamily="34" charset="0"/>
              <a:buChar char="•"/>
            </a:pPr>
            <a:r>
              <a:rPr lang="en-US" sz="1100" dirty="0"/>
              <a:t>UTA, POC: Srinivas Bettadpur</a:t>
            </a:r>
          </a:p>
          <a:p>
            <a:pPr marL="171450" indent="-171450">
              <a:buFont typeface="Arial" panose="020B0604020202020204" pitchFamily="34" charset="0"/>
              <a:buChar char="•"/>
            </a:pPr>
            <a:r>
              <a:rPr lang="en-US" sz="1100" b="1" dirty="0"/>
              <a:t>Underlying/Enabling Technologies:</a:t>
            </a:r>
          </a:p>
          <a:p>
            <a:pPr marL="628650" lvl="1" indent="-171450">
              <a:buFont typeface="Arial" panose="020B0604020202020204" pitchFamily="34" charset="0"/>
              <a:buChar char="•"/>
            </a:pPr>
            <a:r>
              <a:rPr lang="en-US" sz="1100" dirty="0"/>
              <a:t>Long-interrogation-time atom interferometers using ultracold atoms</a:t>
            </a:r>
          </a:p>
          <a:p>
            <a:pPr marL="628650" lvl="1" indent="-171450">
              <a:buFont typeface="Arial" panose="020B0604020202020204" pitchFamily="34" charset="0"/>
              <a:buChar char="•"/>
            </a:pPr>
            <a:r>
              <a:rPr lang="en-US" sz="1100" dirty="0"/>
              <a:t>Forward and inverse modeling of Earth gravity using QGG</a:t>
            </a:r>
          </a:p>
        </p:txBody>
      </p:sp>
      <p:sp>
        <p:nvSpPr>
          <p:cNvPr id="16" name="TextBox 15">
            <a:extLst>
              <a:ext uri="{FF2B5EF4-FFF2-40B4-BE49-F238E27FC236}">
                <a16:creationId xmlns:a16="http://schemas.microsoft.com/office/drawing/2014/main" id="{7E90904B-0630-4130-90A0-BA83E406E6C8}"/>
              </a:ext>
            </a:extLst>
          </p:cNvPr>
          <p:cNvSpPr txBox="1"/>
          <p:nvPr/>
        </p:nvSpPr>
        <p:spPr>
          <a:xfrm>
            <a:off x="183503" y="4269352"/>
            <a:ext cx="5486397" cy="2677656"/>
          </a:xfrm>
          <a:prstGeom prst="rect">
            <a:avLst/>
          </a:prstGeom>
          <a:noFill/>
        </p:spPr>
        <p:txBody>
          <a:bodyPr wrap="square" rtlCol="0">
            <a:spAutoFit/>
          </a:bodyPr>
          <a:lstStyle/>
          <a:p>
            <a:r>
              <a:rPr lang="en-US" sz="1400" b="1" u="sng" dirty="0">
                <a:solidFill>
                  <a:srgbClr val="002060"/>
                </a:solidFill>
              </a:rPr>
              <a:t>Activities &amp; Approach</a:t>
            </a:r>
          </a:p>
          <a:p>
            <a:pPr marL="171450" indent="-171450">
              <a:buFont typeface="Arial" panose="020B0604020202020204" pitchFamily="34" charset="0"/>
              <a:buChar char="•"/>
            </a:pPr>
            <a:r>
              <a:rPr lang="en-US" sz="1100" dirty="0"/>
              <a:t>Technical Interchange Meetings held between NASA and Airbus/DLR on mutual interest of QGG for mass change studies</a:t>
            </a:r>
          </a:p>
          <a:p>
            <a:pPr marL="171450" indent="-171450">
              <a:buFont typeface="Arial" panose="020B0604020202020204" pitchFamily="34" charset="0"/>
              <a:buChar char="•"/>
            </a:pPr>
            <a:r>
              <a:rPr lang="en-US" sz="1100" dirty="0"/>
              <a:t>Established science benefits based on the pathfinder payload and science grade instrument</a:t>
            </a:r>
          </a:p>
          <a:p>
            <a:pPr marL="171450" indent="-171450">
              <a:buFont typeface="Arial" panose="020B0604020202020204" pitchFamily="34" charset="0"/>
              <a:buChar char="•"/>
            </a:pPr>
            <a:r>
              <a:rPr lang="en-US" sz="1100" dirty="0"/>
              <a:t>Identified technology roadmap for science grade instrument QGG</a:t>
            </a:r>
          </a:p>
          <a:p>
            <a:pPr marL="171450" indent="-171450">
              <a:buFont typeface="Arial" panose="020B0604020202020204" pitchFamily="34" charset="0"/>
              <a:buChar char="•"/>
            </a:pPr>
            <a:r>
              <a:rPr lang="en-US" sz="1100" dirty="0"/>
              <a:t>Established value propositions of a pathfinder mission</a:t>
            </a:r>
          </a:p>
          <a:p>
            <a:pPr marL="171450" indent="-171450">
              <a:buFont typeface="Arial" panose="020B0604020202020204" pitchFamily="34" charset="0"/>
              <a:buChar char="•"/>
            </a:pPr>
            <a:r>
              <a:rPr lang="en-US" sz="1100" dirty="0"/>
              <a:t>Established level of learning in a pathfinder mission</a:t>
            </a:r>
          </a:p>
          <a:p>
            <a:pPr marL="171450" indent="-171450">
              <a:buFont typeface="Arial" panose="020B0604020202020204" pitchFamily="34" charset="0"/>
              <a:buChar char="•"/>
            </a:pPr>
            <a:r>
              <a:rPr lang="en-US" sz="1100" dirty="0"/>
              <a:t>Established validation approaches</a:t>
            </a:r>
          </a:p>
          <a:p>
            <a:pPr marL="171450" indent="-171450">
              <a:buFont typeface="Arial" panose="020B0604020202020204" pitchFamily="34" charset="0"/>
              <a:buChar char="•"/>
            </a:pPr>
            <a:r>
              <a:rPr lang="en-US" sz="1100" dirty="0"/>
              <a:t>Established pathfinder payload definition</a:t>
            </a:r>
          </a:p>
          <a:p>
            <a:pPr marL="171450" indent="-171450">
              <a:buFont typeface="Arial" panose="020B0604020202020204" pitchFamily="34" charset="0"/>
              <a:buChar char="•"/>
            </a:pPr>
            <a:r>
              <a:rPr lang="en-US" sz="1100" dirty="0"/>
              <a:t>Established a reference design for QGG pathfinder payload</a:t>
            </a:r>
          </a:p>
          <a:p>
            <a:pPr marL="171450" indent="-171450">
              <a:buFont typeface="Arial" panose="020B0604020202020204" pitchFamily="34" charset="0"/>
              <a:buChar char="•"/>
            </a:pPr>
            <a:r>
              <a:rPr lang="en-US" sz="1100" dirty="0"/>
              <a:t>Technology maturation and risk reduction activities in FY24-FY25</a:t>
            </a:r>
          </a:p>
          <a:p>
            <a:pPr marL="171450" indent="-171450">
              <a:buFont typeface="Arial" panose="020B0604020202020204" pitchFamily="34" charset="0"/>
              <a:buChar char="•"/>
            </a:pPr>
            <a:r>
              <a:rPr lang="en-US" sz="1100" dirty="0"/>
              <a:t>Engaging with vendors on industry participation</a:t>
            </a:r>
          </a:p>
          <a:p>
            <a:pPr marL="171450" indent="-171450">
              <a:buFont typeface="Arial" panose="020B0604020202020204" pitchFamily="34" charset="0"/>
              <a:buChar char="•"/>
            </a:pPr>
            <a:r>
              <a:rPr lang="en-US" sz="1100" dirty="0"/>
              <a:t>Evaluating potential host platforms</a:t>
            </a:r>
          </a:p>
          <a:p>
            <a:pPr marL="171450" indent="-171450">
              <a:buFont typeface="Arial" panose="020B0604020202020204" pitchFamily="34" charset="0"/>
              <a:buChar char="•"/>
            </a:pPr>
            <a:r>
              <a:rPr lang="en-US" sz="1100" dirty="0"/>
              <a:t>Payload development starting in FY26</a:t>
            </a:r>
          </a:p>
        </p:txBody>
      </p:sp>
      <p:sp>
        <p:nvSpPr>
          <p:cNvPr id="17" name="TextBox 16">
            <a:extLst>
              <a:ext uri="{FF2B5EF4-FFF2-40B4-BE49-F238E27FC236}">
                <a16:creationId xmlns:a16="http://schemas.microsoft.com/office/drawing/2014/main" id="{0AC0995A-48BA-4838-8C2A-8A4BD7B82078}"/>
              </a:ext>
            </a:extLst>
          </p:cNvPr>
          <p:cNvSpPr txBox="1"/>
          <p:nvPr/>
        </p:nvSpPr>
        <p:spPr>
          <a:xfrm>
            <a:off x="6262427" y="1704763"/>
            <a:ext cx="5486397" cy="2015936"/>
          </a:xfrm>
          <a:prstGeom prst="rect">
            <a:avLst/>
          </a:prstGeom>
          <a:noFill/>
        </p:spPr>
        <p:txBody>
          <a:bodyPr wrap="square" rtlCol="0">
            <a:spAutoFit/>
          </a:bodyPr>
          <a:lstStyle/>
          <a:p>
            <a:r>
              <a:rPr lang="en-US" sz="1400" b="1" u="sng" dirty="0">
                <a:solidFill>
                  <a:srgbClr val="002060"/>
                </a:solidFill>
              </a:rPr>
              <a:t>Cost &amp; Schedule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prstClr val="black"/>
                </a:solidFill>
                <a:latin typeface="Calibri" panose="020F0502020204030204"/>
              </a:rPr>
              <a:t>Planned Milestones:</a:t>
            </a: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FY24: Instrument architecture and design studies</a:t>
            </a:r>
          </a:p>
          <a:p>
            <a:pPr marL="628650" lvl="1" indent="-171450">
              <a:buFont typeface="Arial" panose="020B0604020202020204" pitchFamily="34" charset="0"/>
              <a:buChar char="•"/>
              <a:defRPr/>
            </a:pPr>
            <a:r>
              <a:rPr lang="en-US" sz="1100" dirty="0">
                <a:solidFill>
                  <a:prstClr val="black"/>
                </a:solidFill>
                <a:latin typeface="Calibri" panose="020F0502020204030204"/>
              </a:rPr>
              <a:t>FY25: </a:t>
            </a: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Instrument architecture review</a:t>
            </a:r>
            <a:endParaRPr lang="en-US" sz="1100" dirty="0">
              <a:solidFill>
                <a:prstClr val="black"/>
              </a:solidFill>
              <a:latin typeface="Calibri" panose="020F0502020204030204"/>
            </a:endParaRP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FY26: </a:t>
            </a:r>
            <a:r>
              <a:rPr lang="en-US" sz="1100" dirty="0">
                <a:solidFill>
                  <a:prstClr val="black"/>
                </a:solidFill>
                <a:latin typeface="Calibri" panose="020F0502020204030204"/>
              </a:rPr>
              <a:t>Preliminary Design Review (PDR)</a:t>
            </a:r>
            <a:endPar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lvl="1" indent="-171450">
              <a:buFont typeface="Arial" panose="020B0604020202020204" pitchFamily="34" charset="0"/>
              <a:buChar char="•"/>
              <a:defRPr/>
            </a:pPr>
            <a:r>
              <a:rPr lang="en-US" sz="1100" dirty="0">
                <a:solidFill>
                  <a:prstClr val="black"/>
                </a:solidFill>
                <a:latin typeface="Calibri" panose="020F0502020204030204"/>
              </a:rPr>
              <a:t>FY29: Flight payload system completed</a:t>
            </a:r>
            <a:endPar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Period of Performance</a:t>
            </a:r>
            <a:r>
              <a:rPr lang="en-US" sz="1100" b="1" dirty="0">
                <a:solidFill>
                  <a:prstClr val="black"/>
                </a:solidFill>
                <a:latin typeface="Calibri" panose="020F0502020204030204"/>
              </a:rPr>
              <a:t>:</a:t>
            </a: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FY24-FY25: Tech maturation</a:t>
            </a:r>
          </a:p>
          <a:p>
            <a:pPr marL="628650" lvl="1" indent="-171450">
              <a:buFont typeface="Arial" panose="020B0604020202020204" pitchFamily="34" charset="0"/>
              <a:buChar char="•"/>
              <a:defRPr/>
            </a:pPr>
            <a:r>
              <a:rPr lang="en-US" sz="1100" dirty="0">
                <a:solidFill>
                  <a:prstClr val="black"/>
                </a:solidFill>
                <a:latin typeface="Calibri" panose="020F0502020204030204"/>
              </a:rPr>
              <a:t>FY26-FY28: Payload development</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prstClr val="black"/>
                </a:solidFill>
                <a:latin typeface="Calibri" panose="020F0502020204030204"/>
              </a:rPr>
              <a:t>Cost and Schedule Risks:</a:t>
            </a:r>
            <a:endParaRPr lang="en-US" sz="1100" dirty="0">
              <a:solidFill>
                <a:prstClr val="black"/>
              </a:solidFill>
              <a:latin typeface="Calibri" panose="020F0502020204030204"/>
            </a:endParaRPr>
          </a:p>
          <a:p>
            <a:pPr marL="628650" lvl="1" indent="-171450">
              <a:buFont typeface="Arial" panose="020B0604020202020204" pitchFamily="34" charset="0"/>
              <a:buChar char="•"/>
              <a:defRPr/>
            </a:pPr>
            <a:r>
              <a:rPr lang="en-US" sz="1200" dirty="0">
                <a:solidFill>
                  <a:prstClr val="black"/>
                </a:solidFill>
                <a:latin typeface="Calibri" panose="020F0502020204030204"/>
              </a:rPr>
              <a:t>Launch and hosting of payload have not been determined</a:t>
            </a:r>
            <a:endParaRPr lang="en-US" sz="1200" dirty="0"/>
          </a:p>
        </p:txBody>
      </p:sp>
      <p:sp>
        <p:nvSpPr>
          <p:cNvPr id="18" name="TextBox 17">
            <a:extLst>
              <a:ext uri="{FF2B5EF4-FFF2-40B4-BE49-F238E27FC236}">
                <a16:creationId xmlns:a16="http://schemas.microsoft.com/office/drawing/2014/main" id="{EED5A785-E443-418E-A2B7-5AAE785C5A3C}"/>
              </a:ext>
            </a:extLst>
          </p:cNvPr>
          <p:cNvSpPr txBox="1"/>
          <p:nvPr/>
        </p:nvSpPr>
        <p:spPr>
          <a:xfrm>
            <a:off x="6262426" y="4329862"/>
            <a:ext cx="5486397" cy="2508379"/>
          </a:xfrm>
          <a:prstGeom prst="rect">
            <a:avLst/>
          </a:prstGeom>
          <a:noFill/>
        </p:spPr>
        <p:txBody>
          <a:bodyPr wrap="square" rtlCol="0">
            <a:spAutoFit/>
          </a:bodyPr>
          <a:lstStyle/>
          <a:p>
            <a:r>
              <a:rPr lang="en-US" sz="1400" b="1" u="sng" dirty="0">
                <a:solidFill>
                  <a:srgbClr val="002060"/>
                </a:solidFill>
              </a:rPr>
              <a:t>Impact</a:t>
            </a:r>
            <a:endParaRPr lang="en-US" sz="1200" b="1" dirty="0"/>
          </a:p>
          <a:p>
            <a:pPr marL="171450" indent="-171450">
              <a:buFont typeface="Arial" panose="020B0604020202020204" pitchFamily="34" charset="0"/>
              <a:buChar char="•"/>
            </a:pPr>
            <a:r>
              <a:rPr lang="en-US" sz="1100" b="1" dirty="0"/>
              <a:t>How does this project improve the </a:t>
            </a:r>
            <a:r>
              <a:rPr lang="en-US" sz="1100" b="1" dirty="0" err="1"/>
              <a:t>SoA</a:t>
            </a:r>
            <a:r>
              <a:rPr lang="en-US" sz="1100" b="1" dirty="0"/>
              <a:t> and meet Mission/Agency needs?</a:t>
            </a:r>
          </a:p>
          <a:p>
            <a:pPr lvl="1"/>
            <a:r>
              <a:rPr lang="en-US" sz="1100" dirty="0"/>
              <a:t>QGGs are envisioned to provide enhanced global gravity maps to further climate studies, map changes in the terrestrial water and monitor ice sheet melting. The QGG pathfinder mission will fly the first QGG in space with the following main objectives: end-to-end QGG system demonstration, functional validation of gravity remote sensing, scalability to longer atom-interferometer interrogation times relative to ground-based systems, precision control of atomic test masses in microgravity, and validation of critical hardware and key subsystems.</a:t>
            </a:r>
          </a:p>
          <a:p>
            <a:pPr marL="171450" indent="-171450">
              <a:buFont typeface="Arial" panose="020B0604020202020204" pitchFamily="34" charset="0"/>
              <a:buChar char="•"/>
            </a:pPr>
            <a:r>
              <a:rPr lang="en-US" sz="1100" b="1" dirty="0"/>
              <a:t>Planned/Potential application(s): </a:t>
            </a:r>
          </a:p>
          <a:p>
            <a:pPr lvl="1"/>
            <a:r>
              <a:rPr lang="en-US" sz="1100" dirty="0"/>
              <a:t>Earth sciences including DoD applications; planetary sciences; fundamental physics, dark matter, dark energy and gravity physics</a:t>
            </a:r>
          </a:p>
          <a:p>
            <a:pPr marL="171450" indent="-171450">
              <a:buFont typeface="Arial" panose="020B0604020202020204" pitchFamily="34" charset="0"/>
              <a:buChar char="•"/>
            </a:pPr>
            <a:r>
              <a:rPr lang="en-US" sz="1100" b="1" dirty="0"/>
              <a:t>Does this enable other quantum technologies?</a:t>
            </a:r>
          </a:p>
          <a:p>
            <a:pPr>
              <a:tabLst>
                <a:tab pos="452438" algn="l"/>
              </a:tabLst>
            </a:pPr>
            <a:r>
              <a:rPr lang="en-US" sz="1100" dirty="0"/>
              <a:t>	Atomic quantum remote sensors; optical clocks</a:t>
            </a:r>
            <a:endParaRPr lang="en-US" sz="1200" b="1" dirty="0"/>
          </a:p>
        </p:txBody>
      </p:sp>
      <p:sp>
        <p:nvSpPr>
          <p:cNvPr id="19" name="Rectangle 18">
            <a:extLst>
              <a:ext uri="{FF2B5EF4-FFF2-40B4-BE49-F238E27FC236}">
                <a16:creationId xmlns:a16="http://schemas.microsoft.com/office/drawing/2014/main" id="{9C049047-C301-4625-B045-FA0F487A3E45}"/>
              </a:ext>
            </a:extLst>
          </p:cNvPr>
          <p:cNvSpPr/>
          <p:nvPr/>
        </p:nvSpPr>
        <p:spPr>
          <a:xfrm>
            <a:off x="137076" y="792651"/>
            <a:ext cx="11917848" cy="942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000" b="1" u="sng" dirty="0">
                <a:solidFill>
                  <a:schemeClr val="bg1"/>
                </a:solidFill>
              </a:rPr>
              <a:t>Description</a:t>
            </a:r>
            <a:r>
              <a:rPr lang="en-US" sz="2000" b="1" dirty="0">
                <a:solidFill>
                  <a:schemeClr val="bg1"/>
                </a:solidFill>
              </a:rPr>
              <a:t>: Quantum gravity gradiometers (QGGs) perform remote-sensing of gravity gradients using light-pulse interferometry with laser-cooled atoms – A joint team of JPL, GSFC, US Industry, UT Austin</a:t>
            </a:r>
            <a:endParaRPr lang="en-US" sz="2000" b="1" strike="sngStrike" dirty="0">
              <a:solidFill>
                <a:schemeClr val="bg1"/>
              </a:solidFill>
            </a:endParaRPr>
          </a:p>
        </p:txBody>
      </p:sp>
    </p:spTree>
    <p:extLst>
      <p:ext uri="{BB962C8B-B14F-4D97-AF65-F5344CB8AC3E}">
        <p14:creationId xmlns:p14="http://schemas.microsoft.com/office/powerpoint/2010/main" val="216065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4863BB-0E7B-4E4B-97C3-9B1B5038ED61}"/>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rgbClr val="002060"/>
                </a:solidFill>
              </a:rPr>
              <a:t>NASA: Quantum Gravity Gradiometer Pathfinder</a:t>
            </a:r>
          </a:p>
        </p:txBody>
      </p:sp>
      <p:sp>
        <p:nvSpPr>
          <p:cNvPr id="5" name="TextBox 4">
            <a:extLst>
              <a:ext uri="{FF2B5EF4-FFF2-40B4-BE49-F238E27FC236}">
                <a16:creationId xmlns:a16="http://schemas.microsoft.com/office/drawing/2014/main" id="{0EB1A35B-2790-479F-A1C0-690C4F12F9D4}"/>
              </a:ext>
            </a:extLst>
          </p:cNvPr>
          <p:cNvSpPr txBox="1"/>
          <p:nvPr/>
        </p:nvSpPr>
        <p:spPr>
          <a:xfrm>
            <a:off x="283030" y="824280"/>
            <a:ext cx="11392249" cy="1169551"/>
          </a:xfrm>
          <a:prstGeom prst="rect">
            <a:avLst/>
          </a:prstGeom>
          <a:noFill/>
        </p:spPr>
        <p:txBody>
          <a:bodyPr wrap="square" rtlCol="0">
            <a:spAutoFit/>
          </a:bodyPr>
          <a:lstStyle/>
          <a:p>
            <a:endParaRPr lang="en-US" sz="1400" b="1"/>
          </a:p>
          <a:p>
            <a:endParaRPr lang="en-US" sz="1400" b="1"/>
          </a:p>
          <a:p>
            <a:endParaRPr lang="en-US"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sz="1400" b="1"/>
          </a:p>
        </p:txBody>
      </p:sp>
      <p:sp>
        <p:nvSpPr>
          <p:cNvPr id="11" name="Rectangle 10">
            <a:extLst>
              <a:ext uri="{FF2B5EF4-FFF2-40B4-BE49-F238E27FC236}">
                <a16:creationId xmlns:a16="http://schemas.microsoft.com/office/drawing/2014/main" id="{8CF829F6-6A92-403A-8125-5C6168972AC3}"/>
              </a:ext>
            </a:extLst>
          </p:cNvPr>
          <p:cNvSpPr/>
          <p:nvPr/>
        </p:nvSpPr>
        <p:spPr>
          <a:xfrm>
            <a:off x="180729" y="3068516"/>
            <a:ext cx="5824906" cy="3627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solidFill>
                  <a:schemeClr val="bg1"/>
                </a:solidFill>
                <a:latin typeface="Calibri" panose="020F0502020204030204"/>
              </a:rPr>
              <a:t>M</a:t>
            </a:r>
            <a:r>
              <a:rPr kumimoji="0" lang="en-US" sz="1600" b="1" i="0" u="sng" strike="noStrike" kern="1200" cap="none" spc="0" normalizeH="0" baseline="0" noProof="0" dirty="0" err="1">
                <a:ln>
                  <a:noFill/>
                </a:ln>
                <a:solidFill>
                  <a:schemeClr val="bg1"/>
                </a:solidFill>
                <a:effectLst/>
                <a:uLnTx/>
                <a:uFillTx/>
                <a:latin typeface="Calibri" panose="020F0502020204030204"/>
                <a:ea typeface="+mn-ea"/>
                <a:cs typeface="+mn-cs"/>
              </a:rPr>
              <a:t>ajor</a:t>
            </a:r>
            <a:r>
              <a:rPr kumimoji="0" lang="en-US" sz="1600" b="1" i="0" u="sng" strike="noStrike" kern="1200" cap="none" spc="0" normalizeH="0" baseline="0" noProof="0" dirty="0">
                <a:ln>
                  <a:noFill/>
                </a:ln>
                <a:solidFill>
                  <a:schemeClr val="bg1"/>
                </a:solidFill>
                <a:effectLst/>
                <a:uLnTx/>
                <a:uFillTx/>
                <a:latin typeface="Calibri" panose="020F0502020204030204"/>
                <a:ea typeface="+mn-ea"/>
                <a:cs typeface="+mn-cs"/>
              </a:rPr>
              <a:t> tasks required (2024)</a:t>
            </a:r>
            <a:r>
              <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Calibri" panose="020F0502020204030204"/>
                <a:ea typeface="+mn-ea"/>
                <a:cs typeface="+mn-cs"/>
              </a:rPr>
              <a:t>US industry engagement (prototypes)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Calibri" panose="020F0502020204030204"/>
              </a:rPr>
              <a:t>Technology maturation activities (testbeds)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Calibri" panose="020F0502020204030204"/>
              </a:rPr>
              <a:t>Host platform identification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Calibri" panose="020F0502020204030204"/>
              </a:rPr>
              <a:t>Project implementation plan to NASA ESTO</a:t>
            </a:r>
          </a:p>
          <a:p>
            <a:pPr marR="0" lvl="0" algn="l" defTabSz="914400" rtl="0" eaLnBrk="1" fontAlgn="auto" latinLnBrk="0" hangingPunct="1">
              <a:lnSpc>
                <a:spcPct val="100000"/>
              </a:lnSpc>
              <a:spcBef>
                <a:spcPts val="0"/>
              </a:spcBef>
              <a:spcAft>
                <a:spcPts val="0"/>
              </a:spcAft>
              <a:buClrTx/>
              <a:buSzTx/>
              <a:tabLst/>
              <a:defRPr/>
            </a:pPr>
            <a:endParaRPr lang="en-US" sz="1600" dirty="0">
              <a:solidFill>
                <a:schemeClr val="bg1"/>
              </a:solidFill>
              <a:latin typeface="Calibri" panose="020F0502020204030204"/>
            </a:endParaRPr>
          </a:p>
        </p:txBody>
      </p:sp>
      <p:sp>
        <p:nvSpPr>
          <p:cNvPr id="12" name="Rectangle 11">
            <a:extLst>
              <a:ext uri="{FF2B5EF4-FFF2-40B4-BE49-F238E27FC236}">
                <a16:creationId xmlns:a16="http://schemas.microsoft.com/office/drawing/2014/main" id="{F52DD851-FC80-4ECC-B5CF-1BD6BC7B0E10}"/>
              </a:ext>
            </a:extLst>
          </p:cNvPr>
          <p:cNvSpPr/>
          <p:nvPr/>
        </p:nvSpPr>
        <p:spPr>
          <a:xfrm>
            <a:off x="180729" y="813326"/>
            <a:ext cx="5824907" cy="1462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b="1" u="sng" dirty="0">
                <a:solidFill>
                  <a:schemeClr val="bg1"/>
                </a:solidFill>
              </a:rPr>
              <a:t>How could S&amp;T Partnership collaboration benefit this effort</a:t>
            </a:r>
            <a:r>
              <a:rPr lang="en-US" sz="1600" b="1" dirty="0">
                <a:solidFill>
                  <a:schemeClr val="bg1"/>
                </a:solidFill>
              </a:rPr>
              <a:t>?</a:t>
            </a:r>
          </a:p>
          <a:p>
            <a:pPr marL="285750" indent="-285750">
              <a:buFont typeface="Arial" panose="020B0604020202020204" pitchFamily="34" charset="0"/>
              <a:buChar char="•"/>
            </a:pPr>
            <a:r>
              <a:rPr lang="en-US" sz="1600" dirty="0">
                <a:solidFill>
                  <a:schemeClr val="bg1"/>
                </a:solidFill>
              </a:rPr>
              <a:t>Potential cost sharing on platform and launch</a:t>
            </a:r>
          </a:p>
          <a:p>
            <a:pPr marL="285750" indent="-285750">
              <a:buFont typeface="Arial" panose="020B0604020202020204" pitchFamily="34" charset="0"/>
              <a:buChar char="•"/>
            </a:pPr>
            <a:r>
              <a:rPr lang="en-US" sz="1600" dirty="0">
                <a:solidFill>
                  <a:schemeClr val="bg1"/>
                </a:solidFill>
              </a:rPr>
              <a:t>Develop applications of QGG for USSF and NRO</a:t>
            </a:r>
          </a:p>
          <a:p>
            <a:pPr marL="285750" indent="-285750">
              <a:buFont typeface="Arial" panose="020B0604020202020204" pitchFamily="34" charset="0"/>
              <a:buChar char="•"/>
            </a:pPr>
            <a:r>
              <a:rPr lang="en-US" sz="1600" dirty="0">
                <a:solidFill>
                  <a:schemeClr val="bg1"/>
                </a:solidFill>
              </a:rPr>
              <a:t>Cross-sharing of relevant quantum sensor expertise (e.g., via reviews)</a:t>
            </a:r>
          </a:p>
        </p:txBody>
      </p:sp>
      <p:sp>
        <p:nvSpPr>
          <p:cNvPr id="13" name="Rectangle 12">
            <a:extLst>
              <a:ext uri="{FF2B5EF4-FFF2-40B4-BE49-F238E27FC236}">
                <a16:creationId xmlns:a16="http://schemas.microsoft.com/office/drawing/2014/main" id="{B0371431-BDED-4FC2-92C7-491885C3EF4E}"/>
              </a:ext>
            </a:extLst>
          </p:cNvPr>
          <p:cNvSpPr/>
          <p:nvPr/>
        </p:nvSpPr>
        <p:spPr>
          <a:xfrm>
            <a:off x="6186365" y="813326"/>
            <a:ext cx="5824906" cy="1775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b="1" u="sng" dirty="0">
                <a:solidFill>
                  <a:schemeClr val="bg1"/>
                </a:solidFill>
              </a:rPr>
              <a:t>How does a collaboration here benefit the S&amp;T Partnership</a:t>
            </a:r>
            <a:r>
              <a:rPr lang="en-US" sz="1600" b="1" dirty="0">
                <a:solidFill>
                  <a:schemeClr val="bg1"/>
                </a:solidFill>
              </a:rPr>
              <a:t>?</a:t>
            </a:r>
          </a:p>
          <a:p>
            <a:pPr marL="285750" indent="-285750">
              <a:buFont typeface="Arial" panose="020B0604020202020204" pitchFamily="34" charset="0"/>
              <a:buChar char="•"/>
            </a:pPr>
            <a:r>
              <a:rPr lang="en-US" sz="1600" dirty="0">
                <a:solidFill>
                  <a:schemeClr val="bg1"/>
                </a:solidFill>
              </a:rPr>
              <a:t>Establish US leadership of Quantum sensing technology in competition with international agencies, especially with China</a:t>
            </a:r>
          </a:p>
          <a:p>
            <a:pPr marL="285750" indent="-285750">
              <a:buFont typeface="Arial" panose="020B0604020202020204" pitchFamily="34" charset="0"/>
              <a:buChar char="•"/>
            </a:pPr>
            <a:r>
              <a:rPr lang="en-US" sz="1600" dirty="0">
                <a:solidFill>
                  <a:schemeClr val="bg1"/>
                </a:solidFill>
              </a:rPr>
              <a:t>Quantum remote sensing technology maturation</a:t>
            </a:r>
          </a:p>
          <a:p>
            <a:pPr marL="285750" indent="-285750">
              <a:buFont typeface="Arial" panose="020B0604020202020204" pitchFamily="34" charset="0"/>
              <a:buChar char="•"/>
            </a:pPr>
            <a:r>
              <a:rPr lang="en-US" sz="1600" dirty="0">
                <a:solidFill>
                  <a:schemeClr val="bg1"/>
                </a:solidFill>
              </a:rPr>
              <a:t>Accelerates demonstration of SOA quantum remote sensing</a:t>
            </a:r>
          </a:p>
          <a:p>
            <a:pPr marL="285750" indent="-285750">
              <a:buFont typeface="Arial" panose="020B0604020202020204" pitchFamily="34" charset="0"/>
              <a:buChar char="•"/>
            </a:pPr>
            <a:r>
              <a:rPr lang="en-US" sz="1600" dirty="0">
                <a:solidFill>
                  <a:schemeClr val="bg1"/>
                </a:solidFill>
              </a:rPr>
              <a:t>Develops common technology and subsystems usable across a range of cold atom interferometry sensors and instruments</a:t>
            </a:r>
          </a:p>
        </p:txBody>
      </p:sp>
      <p:sp>
        <p:nvSpPr>
          <p:cNvPr id="14" name="TextBox 13">
            <a:extLst>
              <a:ext uri="{FF2B5EF4-FFF2-40B4-BE49-F238E27FC236}">
                <a16:creationId xmlns:a16="http://schemas.microsoft.com/office/drawing/2014/main" id="{F60F2D09-ECC8-4862-9165-64BD436776EF}"/>
              </a:ext>
            </a:extLst>
          </p:cNvPr>
          <p:cNvSpPr txBox="1"/>
          <p:nvPr/>
        </p:nvSpPr>
        <p:spPr>
          <a:xfrm>
            <a:off x="539262" y="2514604"/>
            <a:ext cx="11113477" cy="461665"/>
          </a:xfrm>
          <a:prstGeom prst="rect">
            <a:avLst/>
          </a:prstGeom>
          <a:noFill/>
        </p:spPr>
        <p:txBody>
          <a:bodyPr wrap="square" rtlCol="0">
            <a:spAutoFit/>
          </a:bodyPr>
          <a:lstStyle/>
          <a:p>
            <a:pPr algn="ctr"/>
            <a:r>
              <a:rPr lang="en-US" sz="2400" b="1" u="sng"/>
              <a:t>CY24 Technical Milestone and 3-5 Year Demonstration</a:t>
            </a:r>
          </a:p>
        </p:txBody>
      </p:sp>
      <p:sp>
        <p:nvSpPr>
          <p:cNvPr id="15" name="Rectangle 14">
            <a:extLst>
              <a:ext uri="{FF2B5EF4-FFF2-40B4-BE49-F238E27FC236}">
                <a16:creationId xmlns:a16="http://schemas.microsoft.com/office/drawing/2014/main" id="{3F252B50-A43D-4A51-AF1C-FF62AB1124F9}"/>
              </a:ext>
            </a:extLst>
          </p:cNvPr>
          <p:cNvSpPr/>
          <p:nvPr/>
        </p:nvSpPr>
        <p:spPr>
          <a:xfrm>
            <a:off x="6186364" y="3068515"/>
            <a:ext cx="5824906" cy="3627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r>
              <a:rPr lang="en-US" sz="1600" b="1" dirty="0">
                <a:solidFill>
                  <a:schemeClr val="bg1"/>
                </a:solidFill>
              </a:rPr>
              <a:t>Technologies/facilities needed to advance project to a demo:</a:t>
            </a:r>
          </a:p>
          <a:p>
            <a:pPr marL="742950" lvl="1" indent="-285750">
              <a:buFont typeface="Courier New" panose="02070309020205020404" pitchFamily="49" charset="0"/>
              <a:buChar char="o"/>
            </a:pPr>
            <a:r>
              <a:rPr lang="en-US" sz="1600" dirty="0">
                <a:solidFill>
                  <a:schemeClr val="bg1"/>
                </a:solidFill>
              </a:rPr>
              <a:t>A ground-based, microgravity facility (e.g., drop tower) would significantly benefit ground testing and validation.</a:t>
            </a:r>
          </a:p>
          <a:p>
            <a:endParaRPr lang="en-US" sz="1600" dirty="0">
              <a:solidFill>
                <a:schemeClr val="bg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rPr>
              <a:t>Time required to get to a demo:</a:t>
            </a:r>
          </a:p>
          <a:p>
            <a:pPr marL="742950" lvl="1" indent="-285750">
              <a:buFont typeface="Courier New" panose="02070309020205020404" pitchFamily="49" charset="0"/>
              <a:buChar char="o"/>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Approximately </a:t>
            </a:r>
            <a:r>
              <a:rPr lang="en-US" sz="1600" dirty="0">
                <a:solidFill>
                  <a:schemeClr val="bg1"/>
                </a:solidFill>
                <a:latin typeface="Calibri" panose="020F0502020204030204"/>
              </a:rPr>
              <a:t>four</a:t>
            </a: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 years to complete payload development</a:t>
            </a:r>
          </a:p>
          <a:p>
            <a:pPr marR="0" lvl="0" algn="l" defTabSz="914400" rtl="0" eaLnBrk="1" fontAlgn="auto" latinLnBrk="0" hangingPunct="1">
              <a:lnSpc>
                <a:spcPct val="100000"/>
              </a:lnSpc>
              <a:spcBef>
                <a:spcPts val="0"/>
              </a:spcBef>
              <a:spcAft>
                <a:spcPts val="0"/>
              </a:spcAft>
              <a:buClrTx/>
              <a:buSzTx/>
              <a:tabLst/>
              <a:defRPr/>
            </a:pPr>
            <a:endParaRPr lang="en-US" sz="1600" dirty="0">
              <a:solidFill>
                <a:schemeClr val="bg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rPr>
              <a:t>Level of investment required to reach a demo:</a:t>
            </a:r>
          </a:p>
          <a:p>
            <a:pPr marL="742950" lvl="1" indent="-285750">
              <a:buFont typeface="Courier New" panose="02070309020205020404" pitchFamily="49" charset="0"/>
              <a:buChar char="o"/>
              <a:defRPr/>
            </a:pPr>
            <a:r>
              <a:rPr lang="en-US" sz="1600" dirty="0">
                <a:solidFill>
                  <a:schemeClr val="bg1"/>
                </a:solidFill>
                <a:latin typeface="Calibri" panose="020F0502020204030204"/>
              </a:rPr>
              <a:t>LEO host platform and launch opportunity</a:t>
            </a:r>
            <a:endParaRPr kumimoji="0" lang="en-US" sz="160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3964532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992C86-CFEA-453D-953B-A409AC2D86CA}"/>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002060"/>
                </a:solidFill>
              </a:rPr>
              <a:t>NASA: Quantum Rydberg Radar</a:t>
            </a:r>
          </a:p>
        </p:txBody>
      </p:sp>
      <p:cxnSp>
        <p:nvCxnSpPr>
          <p:cNvPr id="6" name="Straight Connector 5">
            <a:extLst>
              <a:ext uri="{FF2B5EF4-FFF2-40B4-BE49-F238E27FC236}">
                <a16:creationId xmlns:a16="http://schemas.microsoft.com/office/drawing/2014/main" id="{D2ADA8F1-F919-43DA-B080-F02C82EDB1B3}"/>
              </a:ext>
            </a:extLst>
          </p:cNvPr>
          <p:cNvCxnSpPr>
            <a:cxnSpLocks/>
          </p:cNvCxnSpPr>
          <p:nvPr/>
        </p:nvCxnSpPr>
        <p:spPr>
          <a:xfrm>
            <a:off x="6096000" y="1534279"/>
            <a:ext cx="0" cy="5213650"/>
          </a:xfrm>
          <a:prstGeom prst="line">
            <a:avLst/>
          </a:prstGeom>
          <a:ln w="4445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3DA5AC87-539A-4D72-93CA-FB19FA0A287F}"/>
              </a:ext>
            </a:extLst>
          </p:cNvPr>
          <p:cNvCxnSpPr>
            <a:cxnSpLocks/>
          </p:cNvCxnSpPr>
          <p:nvPr/>
        </p:nvCxnSpPr>
        <p:spPr>
          <a:xfrm>
            <a:off x="158620" y="4247973"/>
            <a:ext cx="11849878" cy="0"/>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31BFDF06-9D75-48E0-84C2-96E6DE5FE5E3}"/>
              </a:ext>
            </a:extLst>
          </p:cNvPr>
          <p:cNvSpPr txBox="1"/>
          <p:nvPr/>
        </p:nvSpPr>
        <p:spPr>
          <a:xfrm>
            <a:off x="276751" y="1594692"/>
            <a:ext cx="5652822" cy="2846933"/>
          </a:xfrm>
          <a:prstGeom prst="rect">
            <a:avLst/>
          </a:prstGeom>
          <a:noFill/>
        </p:spPr>
        <p:txBody>
          <a:bodyPr wrap="square" rtlCol="0">
            <a:spAutoFit/>
          </a:bodyPr>
          <a:lstStyle/>
          <a:p>
            <a:r>
              <a:rPr lang="en-US" sz="1400" b="1" u="sng" dirty="0">
                <a:solidFill>
                  <a:srgbClr val="002060"/>
                </a:solidFill>
              </a:rPr>
              <a:t>Details</a:t>
            </a:r>
            <a:endParaRPr lang="en-US" sz="1100" b="1" dirty="0"/>
          </a:p>
          <a:p>
            <a:pPr marL="171450" indent="-171450">
              <a:buFont typeface="Arial" panose="020B0604020202020204" pitchFamily="34" charset="0"/>
              <a:buChar char="•"/>
            </a:pPr>
            <a:r>
              <a:rPr lang="en-US" sz="1100" b="1" dirty="0"/>
              <a:t>Current TRL:</a:t>
            </a:r>
          </a:p>
          <a:p>
            <a:pPr marL="628650" lvl="1" indent="-171450">
              <a:buFont typeface="Arial" panose="020B0604020202020204" pitchFamily="34" charset="0"/>
              <a:buChar char="•"/>
            </a:pPr>
            <a:r>
              <a:rPr lang="en-US" sz="1100" dirty="0"/>
              <a:t>Overall concept: ~TRL3, key technology elements demonstrated in labs</a:t>
            </a:r>
          </a:p>
          <a:p>
            <a:pPr marL="628650" lvl="1" indent="-171450">
              <a:buFont typeface="Arial" panose="020B0604020202020204" pitchFamily="34" charset="0"/>
              <a:buChar char="•"/>
            </a:pPr>
            <a:r>
              <a:rPr lang="en-US" sz="1100" dirty="0"/>
              <a:t>Subsystems: </a:t>
            </a:r>
          </a:p>
          <a:p>
            <a:pPr marL="1085850" lvl="2" indent="-171450">
              <a:buFont typeface="Arial" panose="020B0604020202020204" pitchFamily="34" charset="0"/>
              <a:buChar char="•"/>
            </a:pPr>
            <a:r>
              <a:rPr lang="en-US" sz="1100" dirty="0"/>
              <a:t>RF Focusing/Reflector System ~ TRL3, reflectors, lens, resonators used in lab</a:t>
            </a:r>
          </a:p>
          <a:p>
            <a:pPr marL="1085850" lvl="2" indent="-171450">
              <a:buFont typeface="Arial" panose="020B0604020202020204" pitchFamily="34" charset="0"/>
              <a:buChar char="•"/>
            </a:pPr>
            <a:r>
              <a:rPr lang="en-US" sz="1100" dirty="0"/>
              <a:t>Atomic Physics Package ~TRL3, laboratory systems routinely used</a:t>
            </a:r>
          </a:p>
          <a:p>
            <a:pPr marL="1085850" lvl="2" indent="-171450">
              <a:buFont typeface="Arial" panose="020B0604020202020204" pitchFamily="34" charset="0"/>
              <a:buChar char="•"/>
            </a:pPr>
            <a:r>
              <a:rPr lang="en-US" sz="1100" dirty="0"/>
              <a:t>Laser Optics System &gt; TRL4, space qualified systems available</a:t>
            </a:r>
          </a:p>
          <a:p>
            <a:pPr marL="1085850" lvl="2" indent="-171450">
              <a:buFont typeface="Arial" panose="020B0604020202020204" pitchFamily="34" charset="0"/>
              <a:buChar char="•"/>
            </a:pPr>
            <a:r>
              <a:rPr lang="en-US" sz="1100" dirty="0"/>
              <a:t>Integrated Control Electronics &gt; TRL4, space qualified systems available</a:t>
            </a:r>
            <a:endParaRPr lang="en-US" sz="1100" b="1" dirty="0"/>
          </a:p>
          <a:p>
            <a:pPr marL="171450" indent="-171450">
              <a:buFont typeface="Arial" panose="020B0604020202020204" pitchFamily="34" charset="0"/>
              <a:buChar char="•"/>
            </a:pPr>
            <a:r>
              <a:rPr lang="en-US" sz="1100" b="1" dirty="0"/>
              <a:t>Organizations Involved:</a:t>
            </a:r>
          </a:p>
          <a:p>
            <a:pPr marL="628650" lvl="1" indent="-171450">
              <a:buFont typeface="Arial" panose="020B0604020202020204" pitchFamily="34" charset="0"/>
              <a:buChar char="•"/>
            </a:pPr>
            <a:r>
              <a:rPr lang="en-US" sz="1100" dirty="0"/>
              <a:t>JPL, POC: Darmindra Arumugam, Project Lead &amp; Lead Technologist</a:t>
            </a:r>
          </a:p>
          <a:p>
            <a:pPr marL="628650" lvl="1" indent="-171450">
              <a:buFont typeface="Arial" panose="020B0604020202020204" pitchFamily="34" charset="0"/>
              <a:buChar char="•"/>
            </a:pPr>
            <a:r>
              <a:rPr lang="en-US" sz="1100" dirty="0"/>
              <a:t>NIST, POC: Christopher Holloway</a:t>
            </a:r>
          </a:p>
          <a:p>
            <a:pPr marL="628650" lvl="1" indent="-171450">
              <a:buFont typeface="Arial" panose="020B0604020202020204" pitchFamily="34" charset="0"/>
              <a:buChar char="•"/>
            </a:pPr>
            <a:r>
              <a:rPr lang="en-US" sz="1100" dirty="0"/>
              <a:t>ARL, POC: Paul Kunz</a:t>
            </a:r>
            <a:endParaRPr lang="en-US" sz="1100" b="1" dirty="0"/>
          </a:p>
          <a:p>
            <a:pPr marL="171450" indent="-171450">
              <a:buFont typeface="Arial" panose="020B0604020202020204" pitchFamily="34" charset="0"/>
              <a:buChar char="•"/>
            </a:pPr>
            <a:r>
              <a:rPr lang="en-US" sz="1100" b="1" dirty="0"/>
              <a:t>Underlying/Enabling Technologies:</a:t>
            </a:r>
          </a:p>
          <a:p>
            <a:pPr marL="628650" lvl="1" indent="-171450">
              <a:buFont typeface="Arial" panose="020B0604020202020204" pitchFamily="34" charset="0"/>
              <a:buChar char="•"/>
            </a:pPr>
            <a:r>
              <a:rPr lang="en-US" sz="1100" dirty="0"/>
              <a:t>Rydberg atom-based sensing of RF fields</a:t>
            </a:r>
          </a:p>
          <a:p>
            <a:pPr marL="628650" lvl="1" indent="-171450">
              <a:buFont typeface="Arial" panose="020B0604020202020204" pitchFamily="34" charset="0"/>
              <a:buChar char="•"/>
            </a:pPr>
            <a:r>
              <a:rPr lang="en-US" sz="1100" dirty="0"/>
              <a:t>Synthetic aperture imaging based on bi-static reflectometry</a:t>
            </a:r>
          </a:p>
          <a:p>
            <a:endParaRPr lang="en-US" sz="1100" b="1" dirty="0"/>
          </a:p>
        </p:txBody>
      </p:sp>
      <p:sp>
        <p:nvSpPr>
          <p:cNvPr id="16" name="TextBox 15">
            <a:extLst>
              <a:ext uri="{FF2B5EF4-FFF2-40B4-BE49-F238E27FC236}">
                <a16:creationId xmlns:a16="http://schemas.microsoft.com/office/drawing/2014/main" id="{7E90904B-0630-4130-90A0-BA83E406E6C8}"/>
              </a:ext>
            </a:extLst>
          </p:cNvPr>
          <p:cNvSpPr txBox="1"/>
          <p:nvPr/>
        </p:nvSpPr>
        <p:spPr>
          <a:xfrm>
            <a:off x="183504" y="4345551"/>
            <a:ext cx="3618029" cy="2508379"/>
          </a:xfrm>
          <a:prstGeom prst="rect">
            <a:avLst/>
          </a:prstGeom>
          <a:noFill/>
        </p:spPr>
        <p:txBody>
          <a:bodyPr wrap="square" rtlCol="0">
            <a:spAutoFit/>
          </a:bodyPr>
          <a:lstStyle/>
          <a:p>
            <a:r>
              <a:rPr lang="en-US" sz="1400" b="1" u="sng" dirty="0">
                <a:solidFill>
                  <a:srgbClr val="002060"/>
                </a:solidFill>
              </a:rPr>
              <a:t>Activities &amp; Approach</a:t>
            </a:r>
          </a:p>
          <a:p>
            <a:pPr marL="171450" indent="-171450">
              <a:buFont typeface="Arial" panose="020B0604020202020204" pitchFamily="34" charset="0"/>
              <a:buChar char="•"/>
            </a:pPr>
            <a:r>
              <a:rPr lang="en-US" sz="1100" dirty="0"/>
              <a:t>Technical Interchange Meetings held between NASA, NIST, and ARL on Rydberg architectures</a:t>
            </a:r>
          </a:p>
          <a:p>
            <a:pPr marL="171450" indent="-171450">
              <a:buFont typeface="Arial" panose="020B0604020202020204" pitchFamily="34" charset="0"/>
              <a:buChar char="•"/>
            </a:pPr>
            <a:r>
              <a:rPr lang="en-US" sz="1100" dirty="0"/>
              <a:t>Developing science value for NASA STV (surface, topography, and vegetation) in the 2030’s</a:t>
            </a:r>
          </a:p>
          <a:p>
            <a:pPr marL="171450" indent="-171450">
              <a:buFont typeface="Arial" panose="020B0604020202020204" pitchFamily="34" charset="0"/>
              <a:buChar char="•"/>
            </a:pPr>
            <a:r>
              <a:rPr lang="en-US" sz="1100" dirty="0"/>
              <a:t>Identified technology roadmap for science grade experiment in space and in a high-altitude platform</a:t>
            </a:r>
          </a:p>
          <a:p>
            <a:pPr marL="171450" indent="-171450">
              <a:buFont typeface="Arial" panose="020B0604020202020204" pitchFamily="34" charset="0"/>
              <a:buChar char="•"/>
            </a:pPr>
            <a:r>
              <a:rPr lang="en-US" sz="1100" dirty="0"/>
              <a:t>Established quickest path to a low altitude and high-altitude experiment. Completed plan for low altitude.</a:t>
            </a:r>
          </a:p>
          <a:p>
            <a:pPr marL="171450" indent="-171450">
              <a:buFont typeface="Arial" panose="020B0604020202020204" pitchFamily="34" charset="0"/>
              <a:buChar char="•"/>
            </a:pPr>
            <a:r>
              <a:rPr lang="en-US" sz="1100" dirty="0"/>
              <a:t>Established validation approaches for ground experiments</a:t>
            </a:r>
          </a:p>
          <a:p>
            <a:pPr marL="171450" indent="-171450">
              <a:buFont typeface="Arial" panose="020B0604020202020204" pitchFamily="34" charset="0"/>
              <a:buChar char="•"/>
            </a:pPr>
            <a:r>
              <a:rPr lang="en-US" sz="1100" dirty="0"/>
              <a:t>Technology maturation and risk reduction activities in FY23-FY25 with high altitude demo in FY25</a:t>
            </a:r>
          </a:p>
          <a:p>
            <a:pPr marL="171450" indent="-171450">
              <a:buFont typeface="Arial" panose="020B0604020202020204" pitchFamily="34" charset="0"/>
              <a:buChar char="•"/>
            </a:pPr>
            <a:r>
              <a:rPr lang="en-US" sz="1100" dirty="0"/>
              <a:t>Engaging with vendors on industry participation</a:t>
            </a:r>
          </a:p>
        </p:txBody>
      </p:sp>
      <p:sp>
        <p:nvSpPr>
          <p:cNvPr id="17" name="TextBox 16">
            <a:extLst>
              <a:ext uri="{FF2B5EF4-FFF2-40B4-BE49-F238E27FC236}">
                <a16:creationId xmlns:a16="http://schemas.microsoft.com/office/drawing/2014/main" id="{0AC0995A-48BA-4838-8C2A-8A4BD7B82078}"/>
              </a:ext>
            </a:extLst>
          </p:cNvPr>
          <p:cNvSpPr txBox="1"/>
          <p:nvPr/>
        </p:nvSpPr>
        <p:spPr>
          <a:xfrm>
            <a:off x="6262427" y="1594692"/>
            <a:ext cx="5839318" cy="2354491"/>
          </a:xfrm>
          <a:prstGeom prst="rect">
            <a:avLst/>
          </a:prstGeom>
          <a:noFill/>
        </p:spPr>
        <p:txBody>
          <a:bodyPr wrap="square" rtlCol="0">
            <a:spAutoFit/>
          </a:bodyPr>
          <a:lstStyle/>
          <a:p>
            <a:r>
              <a:rPr lang="en-US" sz="1400" b="1" u="sng" dirty="0">
                <a:solidFill>
                  <a:srgbClr val="002060"/>
                </a:solidFill>
              </a:rPr>
              <a:t>Cost &amp; Schedule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prstClr val="black"/>
                </a:solidFill>
                <a:latin typeface="Calibri" panose="020F0502020204030204"/>
              </a:rPr>
              <a:t>Planned Key Milestones:</a:t>
            </a: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FY23: ground experiments of radio reflectometry (JPL SRTD)</a:t>
            </a: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FY24: low-altitude airborne experiment of along-track integration (NASA NIAC Phase 2)</a:t>
            </a:r>
          </a:p>
          <a:p>
            <a:pPr marL="628650" lvl="1" indent="-171450">
              <a:buFont typeface="Arial" panose="020B0604020202020204" pitchFamily="34" charset="0"/>
              <a:buChar char="•"/>
              <a:defRPr/>
            </a:pPr>
            <a:r>
              <a:rPr lang="en-US" sz="1100" dirty="0">
                <a:solidFill>
                  <a:prstClr val="black"/>
                </a:solidFill>
                <a:latin typeface="Calibri" panose="020F0502020204030204"/>
              </a:rPr>
              <a:t>FY25: high-altitude airborne demonstrations</a:t>
            </a:r>
          </a:p>
          <a:p>
            <a:pPr marL="628650" lvl="1" indent="-171450">
              <a:buFont typeface="Arial" panose="020B0604020202020204" pitchFamily="34" charset="0"/>
              <a:buChar char="•"/>
              <a:defRPr/>
            </a:pPr>
            <a:r>
              <a:rPr lang="en-US" sz="1100" dirty="0">
                <a:solidFill>
                  <a:prstClr val="black"/>
                </a:solidFill>
                <a:latin typeface="Calibri" panose="020F0502020204030204"/>
              </a:rPr>
              <a:t>FY26: design reviews for an experiment (tech demo) in space</a:t>
            </a: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FY27: breadboard payload system completed</a:t>
            </a:r>
          </a:p>
          <a:p>
            <a:pPr marL="628650" lvl="1" indent="-171450">
              <a:buFont typeface="Arial" panose="020B0604020202020204" pitchFamily="34" charset="0"/>
              <a:buChar char="•"/>
              <a:defRPr/>
            </a:pPr>
            <a:r>
              <a:rPr lang="en-US" sz="1100" dirty="0">
                <a:solidFill>
                  <a:prstClr val="black"/>
                </a:solidFill>
                <a:latin typeface="Calibri" panose="020F0502020204030204"/>
              </a:rPr>
              <a:t>FY28: tech demo payload system completed</a:t>
            </a:r>
            <a:endPar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Period of Performance</a:t>
            </a:r>
            <a:r>
              <a:rPr lang="en-US" sz="1100" b="1" dirty="0">
                <a:solidFill>
                  <a:prstClr val="black"/>
                </a:solidFill>
                <a:latin typeface="Calibri" panose="020F0502020204030204"/>
              </a:rPr>
              <a:t>:</a:t>
            </a: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FY23-FY25: tech maturation</a:t>
            </a:r>
          </a:p>
          <a:p>
            <a:pPr marL="628650" lvl="1" indent="-171450">
              <a:buFont typeface="Arial" panose="020B0604020202020204" pitchFamily="34" charset="0"/>
              <a:buChar char="•"/>
              <a:defRPr/>
            </a:pPr>
            <a:r>
              <a:rPr lang="en-US" sz="1100" dirty="0">
                <a:solidFill>
                  <a:prstClr val="black"/>
                </a:solidFill>
                <a:latin typeface="Calibri" panose="020F0502020204030204"/>
              </a:rPr>
              <a:t>FY26-FY28: tech demo payload development</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prstClr val="black"/>
                </a:solidFill>
                <a:latin typeface="Calibri" panose="020F0502020204030204"/>
              </a:rPr>
              <a:t>Cost and Schedule Risks:</a:t>
            </a:r>
            <a:endParaRPr lang="en-US" sz="1100" dirty="0">
              <a:solidFill>
                <a:prstClr val="black"/>
              </a:solidFill>
              <a:latin typeface="Calibri" panose="020F0502020204030204"/>
            </a:endParaRPr>
          </a:p>
          <a:p>
            <a:pPr marL="628650" lvl="1" indent="-171450">
              <a:buFont typeface="Arial" panose="020B0604020202020204" pitchFamily="34" charset="0"/>
              <a:buChar char="•"/>
              <a:defRPr/>
            </a:pPr>
            <a:r>
              <a:rPr lang="en-US" sz="1200" dirty="0">
                <a:solidFill>
                  <a:prstClr val="black"/>
                </a:solidFill>
                <a:latin typeface="Calibri" panose="020F0502020204030204"/>
              </a:rPr>
              <a:t>Support, logistics, funding not yet secured for tech demo payload development</a:t>
            </a:r>
            <a:endParaRPr lang="en-US" sz="1200" dirty="0"/>
          </a:p>
        </p:txBody>
      </p:sp>
      <p:sp>
        <p:nvSpPr>
          <p:cNvPr id="18" name="TextBox 17">
            <a:extLst>
              <a:ext uri="{FF2B5EF4-FFF2-40B4-BE49-F238E27FC236}">
                <a16:creationId xmlns:a16="http://schemas.microsoft.com/office/drawing/2014/main" id="{EED5A785-E443-418E-A2B7-5AAE785C5A3C}"/>
              </a:ext>
            </a:extLst>
          </p:cNvPr>
          <p:cNvSpPr txBox="1"/>
          <p:nvPr/>
        </p:nvSpPr>
        <p:spPr>
          <a:xfrm>
            <a:off x="6262426" y="4219791"/>
            <a:ext cx="5839319" cy="2677656"/>
          </a:xfrm>
          <a:prstGeom prst="rect">
            <a:avLst/>
          </a:prstGeom>
          <a:noFill/>
        </p:spPr>
        <p:txBody>
          <a:bodyPr wrap="square" rtlCol="0">
            <a:spAutoFit/>
          </a:bodyPr>
          <a:lstStyle/>
          <a:p>
            <a:r>
              <a:rPr lang="en-US" sz="1400" b="1" u="sng" dirty="0">
                <a:solidFill>
                  <a:srgbClr val="002060"/>
                </a:solidFill>
              </a:rPr>
              <a:t>Impact</a:t>
            </a:r>
            <a:endParaRPr lang="en-US" sz="1200" b="1" dirty="0"/>
          </a:p>
          <a:p>
            <a:pPr marL="171450" indent="-171450">
              <a:buFont typeface="Arial" panose="020B0604020202020204" pitchFamily="34" charset="0"/>
              <a:buChar char="•"/>
            </a:pPr>
            <a:r>
              <a:rPr lang="en-US" sz="1100" b="1" dirty="0"/>
              <a:t>How does this project improve the </a:t>
            </a:r>
            <a:r>
              <a:rPr lang="en-US" sz="1100" b="1" dirty="0" err="1"/>
              <a:t>SoA</a:t>
            </a:r>
            <a:r>
              <a:rPr lang="en-US" sz="1100" b="1" dirty="0"/>
              <a:t> and meet Mission/Agency needs?</a:t>
            </a:r>
          </a:p>
          <a:p>
            <a:pPr lvl="1"/>
            <a:r>
              <a:rPr lang="en-US" sz="1100" dirty="0"/>
              <a:t>QRR is a disruptive architecture enabling high sensitivity, dynamic and rapidly tunable radar remote sensing throughout the entire radio window. QRR enables measurement of key Earth Science variables spanning numerous science applications in a (1) post-launch dynamic/rapid on-the-fly tunable, (2) with low power, (3) small-sat instrument, (4) and no arraying of antennas required to cover various bands. For Earth Science is can address needs in Cryospheric, Solid Earth, Hydrology, and Vegetation structure. The approach can also be applied to airborne instruments and drones and has value in remote signal intelligence for DoD and DHS applications.</a:t>
            </a:r>
          </a:p>
          <a:p>
            <a:pPr marL="171450" indent="-171450">
              <a:buFont typeface="Arial" panose="020B0604020202020204" pitchFamily="34" charset="0"/>
              <a:buChar char="•"/>
            </a:pPr>
            <a:r>
              <a:rPr lang="en-US" sz="1100" b="1" dirty="0"/>
              <a:t>Planned/Potential application(s): </a:t>
            </a:r>
          </a:p>
          <a:p>
            <a:pPr lvl="1"/>
            <a:r>
              <a:rPr lang="en-US" sz="1100" dirty="0"/>
              <a:t>Primary focus is Earth Sciences for STV. Ongoing efforts to advance mobile and airborne systems for DoD/DHS tracking and remote signal intelligence applications.</a:t>
            </a:r>
          </a:p>
          <a:p>
            <a:pPr marL="171450" indent="-171450">
              <a:buFont typeface="Arial" panose="020B0604020202020204" pitchFamily="34" charset="0"/>
              <a:buChar char="•"/>
            </a:pPr>
            <a:r>
              <a:rPr lang="en-US" sz="1100" b="1" dirty="0"/>
              <a:t>Does this enable other quantum technologies?</a:t>
            </a:r>
          </a:p>
          <a:p>
            <a:pPr>
              <a:tabLst>
                <a:tab pos="452438" algn="l"/>
              </a:tabLst>
            </a:pPr>
            <a:r>
              <a:rPr lang="en-US" sz="1100" dirty="0"/>
              <a:t>	Atomic radiometers and other remote sensing techniques</a:t>
            </a:r>
            <a:endParaRPr lang="en-US" sz="1200" b="1" dirty="0"/>
          </a:p>
        </p:txBody>
      </p:sp>
      <p:sp>
        <p:nvSpPr>
          <p:cNvPr id="19" name="Rectangle 18">
            <a:extLst>
              <a:ext uri="{FF2B5EF4-FFF2-40B4-BE49-F238E27FC236}">
                <a16:creationId xmlns:a16="http://schemas.microsoft.com/office/drawing/2014/main" id="{9C049047-C301-4625-B045-FA0F487A3E45}"/>
              </a:ext>
            </a:extLst>
          </p:cNvPr>
          <p:cNvSpPr/>
          <p:nvPr/>
        </p:nvSpPr>
        <p:spPr>
          <a:xfrm>
            <a:off x="137076" y="792651"/>
            <a:ext cx="11917848" cy="814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b="1" u="sng" dirty="0">
                <a:solidFill>
                  <a:schemeClr val="bg1"/>
                </a:solidFill>
              </a:rPr>
              <a:t>Description</a:t>
            </a:r>
            <a:r>
              <a:rPr lang="en-US" sz="1600" b="1" dirty="0">
                <a:solidFill>
                  <a:schemeClr val="bg1"/>
                </a:solidFill>
              </a:rPr>
              <a:t>: Rydberg Radars enable broad-spectrum remote-sensing of the earth system using signals of opportunity</a:t>
            </a:r>
          </a:p>
          <a:p>
            <a:pPr marL="1657350" lvl="3" indent="-285750">
              <a:buFont typeface="Arial" panose="020B0604020202020204" pitchFamily="34" charset="0"/>
              <a:buChar char="•"/>
            </a:pPr>
            <a:r>
              <a:rPr lang="en-US" sz="1600" b="1" dirty="0">
                <a:solidFill>
                  <a:schemeClr val="accent2">
                    <a:lumMod val="40000"/>
                    <a:lumOff val="60000"/>
                  </a:schemeClr>
                </a:solidFill>
              </a:rPr>
              <a:t>Bi-static reflectometry with delay doppler mapping using Rydberg atom sensors</a:t>
            </a:r>
          </a:p>
          <a:p>
            <a:pPr marL="1657350" lvl="3" indent="-285750">
              <a:buFont typeface="Arial" panose="020B0604020202020204" pitchFamily="34" charset="0"/>
              <a:buChar char="•"/>
            </a:pPr>
            <a:r>
              <a:rPr lang="en-US" sz="1600" b="1" dirty="0">
                <a:solidFill>
                  <a:schemeClr val="accent2">
                    <a:lumMod val="40000"/>
                    <a:lumOff val="60000"/>
                  </a:schemeClr>
                </a:solidFill>
              </a:rPr>
              <a:t>Uses over 3000 transmitters from I-K bands from communications, navigations, and military satellites </a:t>
            </a:r>
          </a:p>
        </p:txBody>
      </p:sp>
      <p:pic>
        <p:nvPicPr>
          <p:cNvPr id="3" name="Picture 2">
            <a:extLst>
              <a:ext uri="{FF2B5EF4-FFF2-40B4-BE49-F238E27FC236}">
                <a16:creationId xmlns:a16="http://schemas.microsoft.com/office/drawing/2014/main" id="{76D29938-3611-D041-EB35-907231184291}"/>
              </a:ext>
            </a:extLst>
          </p:cNvPr>
          <p:cNvPicPr>
            <a:picLocks noChangeAspect="1"/>
          </p:cNvPicPr>
          <p:nvPr/>
        </p:nvPicPr>
        <p:blipFill rotWithShape="1">
          <a:blip r:embed="rId2"/>
          <a:srcRect l="3900" r="7470"/>
          <a:stretch/>
        </p:blipFill>
        <p:spPr>
          <a:xfrm>
            <a:off x="3633488" y="4345552"/>
            <a:ext cx="2414215" cy="2512448"/>
          </a:xfrm>
          <a:prstGeom prst="rect">
            <a:avLst/>
          </a:prstGeom>
        </p:spPr>
      </p:pic>
    </p:spTree>
    <p:extLst>
      <p:ext uri="{BB962C8B-B14F-4D97-AF65-F5344CB8AC3E}">
        <p14:creationId xmlns:p14="http://schemas.microsoft.com/office/powerpoint/2010/main" val="2234342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4863BB-0E7B-4E4B-97C3-9B1B5038ED61}"/>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002060"/>
                </a:solidFill>
              </a:rPr>
              <a:t>NASA: Quantum Rydberg Radar</a:t>
            </a:r>
          </a:p>
        </p:txBody>
      </p:sp>
      <p:sp>
        <p:nvSpPr>
          <p:cNvPr id="5" name="TextBox 4">
            <a:extLst>
              <a:ext uri="{FF2B5EF4-FFF2-40B4-BE49-F238E27FC236}">
                <a16:creationId xmlns:a16="http://schemas.microsoft.com/office/drawing/2014/main" id="{0EB1A35B-2790-479F-A1C0-690C4F12F9D4}"/>
              </a:ext>
            </a:extLst>
          </p:cNvPr>
          <p:cNvSpPr txBox="1"/>
          <p:nvPr/>
        </p:nvSpPr>
        <p:spPr>
          <a:xfrm>
            <a:off x="283030" y="824280"/>
            <a:ext cx="11392249" cy="1169551"/>
          </a:xfrm>
          <a:prstGeom prst="rect">
            <a:avLst/>
          </a:prstGeom>
          <a:noFill/>
        </p:spPr>
        <p:txBody>
          <a:bodyPr wrap="square" rtlCol="0">
            <a:spAutoFit/>
          </a:bodyPr>
          <a:lstStyle/>
          <a:p>
            <a:endParaRPr lang="en-US" sz="1400" b="1"/>
          </a:p>
          <a:p>
            <a:endParaRPr lang="en-US" sz="1400" b="1"/>
          </a:p>
          <a:p>
            <a:endParaRPr lang="en-US"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sz="1400" b="1"/>
          </a:p>
        </p:txBody>
      </p:sp>
      <p:sp>
        <p:nvSpPr>
          <p:cNvPr id="11" name="Rectangle 10">
            <a:extLst>
              <a:ext uri="{FF2B5EF4-FFF2-40B4-BE49-F238E27FC236}">
                <a16:creationId xmlns:a16="http://schemas.microsoft.com/office/drawing/2014/main" id="{8CF829F6-6A92-403A-8125-5C6168972AC3}"/>
              </a:ext>
            </a:extLst>
          </p:cNvPr>
          <p:cNvSpPr/>
          <p:nvPr/>
        </p:nvSpPr>
        <p:spPr>
          <a:xfrm>
            <a:off x="180729" y="3779718"/>
            <a:ext cx="5824906" cy="2409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solidFill>
                  <a:schemeClr val="bg1"/>
                </a:solidFill>
                <a:latin typeface="Calibri" panose="020F0502020204030204"/>
              </a:rPr>
              <a:t>M</a:t>
            </a:r>
            <a:r>
              <a:rPr kumimoji="0" lang="en-US" sz="1600" b="1" i="0" u="sng" strike="noStrike" kern="1200" cap="none" spc="0" normalizeH="0" baseline="0" noProof="0" dirty="0" err="1">
                <a:ln>
                  <a:noFill/>
                </a:ln>
                <a:solidFill>
                  <a:schemeClr val="bg1"/>
                </a:solidFill>
                <a:effectLst/>
                <a:uLnTx/>
                <a:uFillTx/>
                <a:latin typeface="Calibri" panose="020F0502020204030204"/>
                <a:ea typeface="+mn-ea"/>
                <a:cs typeface="+mn-cs"/>
              </a:rPr>
              <a:t>ajor</a:t>
            </a:r>
            <a:r>
              <a:rPr kumimoji="0" lang="en-US" sz="1600" b="1" i="0" u="sng" strike="noStrike" kern="1200" cap="none" spc="0" normalizeH="0" baseline="0" noProof="0" dirty="0">
                <a:ln>
                  <a:noFill/>
                </a:ln>
                <a:solidFill>
                  <a:schemeClr val="bg1"/>
                </a:solidFill>
                <a:effectLst/>
                <a:uLnTx/>
                <a:uFillTx/>
                <a:latin typeface="Calibri" panose="020F0502020204030204"/>
                <a:ea typeface="+mn-ea"/>
                <a:cs typeface="+mn-cs"/>
              </a:rPr>
              <a:t> tasks required (2024)</a:t>
            </a:r>
            <a:r>
              <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Calibri" panose="020F0502020204030204"/>
                <a:ea typeface="+mn-ea"/>
                <a:cs typeface="+mn-cs"/>
              </a:rPr>
              <a:t>Development of low-altitude airborne experiment and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Calibri" panose="020F0502020204030204"/>
                <a:ea typeface="+mn-ea"/>
                <a:cs typeface="+mn-cs"/>
              </a:rPr>
              <a:t>System testing and validation in a low-altitude tethered system</a:t>
            </a:r>
          </a:p>
          <a:p>
            <a:pPr marL="285750" lvl="0" indent="-285750">
              <a:buFont typeface="Arial" panose="020B0604020202020204" pitchFamily="34" charset="0"/>
              <a:buChar char="•"/>
              <a:defRPr/>
            </a:pPr>
            <a:r>
              <a:rPr kumimoji="0" lang="en-US" sz="1600" i="0" u="none" strike="noStrike" kern="1200" cap="none" spc="0" normalizeH="0" baseline="0" noProof="0" dirty="0">
                <a:ln>
                  <a:noFill/>
                </a:ln>
                <a:solidFill>
                  <a:schemeClr val="bg1"/>
                </a:solidFill>
                <a:effectLst/>
                <a:uLnTx/>
                <a:uFillTx/>
                <a:latin typeface="Calibri" panose="020F0502020204030204"/>
                <a:ea typeface="+mn-ea"/>
                <a:cs typeface="+mn-cs"/>
              </a:rPr>
              <a:t>Demonstration </a:t>
            </a:r>
            <a:r>
              <a:rPr lang="en-US" sz="1600" dirty="0">
                <a:solidFill>
                  <a:schemeClr val="bg1"/>
                </a:solidFill>
              </a:rPr>
              <a:t>of multi-band radar along-track integration in a low-altitude tethered system</a:t>
            </a:r>
            <a:endParaRPr kumimoji="0" lang="en-US" sz="160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Calibri" panose="020F0502020204030204"/>
                <a:ea typeface="+mn-ea"/>
                <a:cs typeface="+mn-cs"/>
              </a:rPr>
              <a:t>US industry engagement (component design and development kick-off)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Calibri" panose="020F0502020204030204"/>
              </a:rPr>
              <a:t>Ground-based technology maturation activities (testbeds)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Calibri" panose="020F0502020204030204"/>
              </a:rPr>
              <a:t>Planning and design for high-altitude airborne experiments</a:t>
            </a:r>
          </a:p>
        </p:txBody>
      </p:sp>
      <p:sp>
        <p:nvSpPr>
          <p:cNvPr id="12" name="Rectangle 11">
            <a:extLst>
              <a:ext uri="{FF2B5EF4-FFF2-40B4-BE49-F238E27FC236}">
                <a16:creationId xmlns:a16="http://schemas.microsoft.com/office/drawing/2014/main" id="{F52DD851-FC80-4ECC-B5CF-1BD6BC7B0E10}"/>
              </a:ext>
            </a:extLst>
          </p:cNvPr>
          <p:cNvSpPr/>
          <p:nvPr/>
        </p:nvSpPr>
        <p:spPr>
          <a:xfrm>
            <a:off x="180729" y="813326"/>
            <a:ext cx="5824907" cy="1775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b="1" u="sng" dirty="0">
                <a:solidFill>
                  <a:schemeClr val="bg1"/>
                </a:solidFill>
              </a:rPr>
              <a:t>How could S&amp;T Partnership collaboration benefit this effort</a:t>
            </a:r>
            <a:r>
              <a:rPr lang="en-US" sz="1600" b="1" dirty="0">
                <a:solidFill>
                  <a:schemeClr val="bg1"/>
                </a:solidFill>
              </a:rPr>
              <a:t>?</a:t>
            </a:r>
          </a:p>
          <a:p>
            <a:pPr marL="285750" indent="-285750">
              <a:buFont typeface="Arial" panose="020B0604020202020204" pitchFamily="34" charset="0"/>
              <a:buChar char="•"/>
            </a:pPr>
            <a:r>
              <a:rPr lang="en-US" sz="1600" dirty="0">
                <a:solidFill>
                  <a:schemeClr val="bg1"/>
                </a:solidFill>
              </a:rPr>
              <a:t>Potential cost sharing on tech demo in space in FY25-28</a:t>
            </a:r>
          </a:p>
          <a:p>
            <a:pPr marL="285750" indent="-285750">
              <a:buFont typeface="Arial" panose="020B0604020202020204" pitchFamily="34" charset="0"/>
              <a:buChar char="•"/>
            </a:pPr>
            <a:r>
              <a:rPr lang="en-US" sz="1600" dirty="0">
                <a:solidFill>
                  <a:schemeClr val="bg1"/>
                </a:solidFill>
              </a:rPr>
              <a:t>Advance remote signal intelligence and tracking applications for USSF and NRO (broad-spectrum, on-the-fly tunable radar and radiometer remote sensing)</a:t>
            </a:r>
          </a:p>
          <a:p>
            <a:pPr marL="285750" indent="-285750">
              <a:buFont typeface="Arial" panose="020B0604020202020204" pitchFamily="34" charset="0"/>
              <a:buChar char="•"/>
            </a:pPr>
            <a:r>
              <a:rPr lang="en-US" sz="1600" dirty="0">
                <a:solidFill>
                  <a:schemeClr val="bg1"/>
                </a:solidFill>
              </a:rPr>
              <a:t>Cross-sharing of relevant quantum sensor and remote sensing expertise to advance algorithms for this tunable technique</a:t>
            </a:r>
          </a:p>
        </p:txBody>
      </p:sp>
      <p:sp>
        <p:nvSpPr>
          <p:cNvPr id="13" name="Rectangle 12">
            <a:extLst>
              <a:ext uri="{FF2B5EF4-FFF2-40B4-BE49-F238E27FC236}">
                <a16:creationId xmlns:a16="http://schemas.microsoft.com/office/drawing/2014/main" id="{B0371431-BDED-4FC2-92C7-491885C3EF4E}"/>
              </a:ext>
            </a:extLst>
          </p:cNvPr>
          <p:cNvSpPr/>
          <p:nvPr/>
        </p:nvSpPr>
        <p:spPr>
          <a:xfrm>
            <a:off x="6186365" y="813325"/>
            <a:ext cx="5824906" cy="2344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b="1" u="sng" dirty="0">
                <a:solidFill>
                  <a:schemeClr val="bg1"/>
                </a:solidFill>
              </a:rPr>
              <a:t>How does a collaboration here benefit the S&amp;T Partnership</a:t>
            </a:r>
            <a:r>
              <a:rPr lang="en-US" sz="1600" b="1" dirty="0">
                <a:solidFill>
                  <a:schemeClr val="bg1"/>
                </a:solidFill>
              </a:rPr>
              <a:t>?</a:t>
            </a:r>
          </a:p>
          <a:p>
            <a:pPr marL="285750" indent="-285750">
              <a:buFont typeface="Arial" panose="020B0604020202020204" pitchFamily="34" charset="0"/>
              <a:buChar char="•"/>
            </a:pPr>
            <a:r>
              <a:rPr lang="en-US" sz="1600" dirty="0">
                <a:solidFill>
                  <a:schemeClr val="bg1"/>
                </a:solidFill>
              </a:rPr>
              <a:t>Establish US leadership in Quantum remote sensing in competition with international agencies, especially with China</a:t>
            </a:r>
          </a:p>
          <a:p>
            <a:pPr marL="285750" indent="-285750">
              <a:buFont typeface="Arial" panose="020B0604020202020204" pitchFamily="34" charset="0"/>
              <a:buChar char="•"/>
            </a:pPr>
            <a:r>
              <a:rPr lang="en-US" sz="1600" dirty="0">
                <a:solidFill>
                  <a:schemeClr val="bg1"/>
                </a:solidFill>
              </a:rPr>
              <a:t>Support to further integrate efforts between the various US labs and accelerates maturation of Rydberg remote sensing</a:t>
            </a:r>
          </a:p>
          <a:p>
            <a:pPr marL="285750" indent="-285750">
              <a:buFont typeface="Arial" panose="020B0604020202020204" pitchFamily="34" charset="0"/>
              <a:buChar char="•"/>
            </a:pPr>
            <a:r>
              <a:rPr lang="en-US" sz="1600" dirty="0">
                <a:solidFill>
                  <a:schemeClr val="bg1"/>
                </a:solidFill>
              </a:rPr>
              <a:t>Accelerates demonstration of SOA Rydberg remote sensing (example Rydberg sub/super cell arraying)</a:t>
            </a:r>
          </a:p>
          <a:p>
            <a:pPr marL="285750" indent="-285750">
              <a:buFont typeface="Arial" panose="020B0604020202020204" pitchFamily="34" charset="0"/>
              <a:buChar char="•"/>
            </a:pPr>
            <a:r>
              <a:rPr lang="en-US" sz="1600" dirty="0">
                <a:solidFill>
                  <a:schemeClr val="bg1"/>
                </a:solidFill>
              </a:rPr>
              <a:t>Push to develop common technology and subsystems usable across a range of Rydberg remote sensing application needs</a:t>
            </a:r>
          </a:p>
        </p:txBody>
      </p:sp>
      <p:sp>
        <p:nvSpPr>
          <p:cNvPr id="14" name="TextBox 13">
            <a:extLst>
              <a:ext uri="{FF2B5EF4-FFF2-40B4-BE49-F238E27FC236}">
                <a16:creationId xmlns:a16="http://schemas.microsoft.com/office/drawing/2014/main" id="{F60F2D09-ECC8-4862-9165-64BD436776EF}"/>
              </a:ext>
            </a:extLst>
          </p:cNvPr>
          <p:cNvSpPr txBox="1"/>
          <p:nvPr/>
        </p:nvSpPr>
        <p:spPr>
          <a:xfrm>
            <a:off x="539262" y="3225806"/>
            <a:ext cx="11113477" cy="461665"/>
          </a:xfrm>
          <a:prstGeom prst="rect">
            <a:avLst/>
          </a:prstGeom>
          <a:noFill/>
        </p:spPr>
        <p:txBody>
          <a:bodyPr wrap="square" rtlCol="0">
            <a:spAutoFit/>
          </a:bodyPr>
          <a:lstStyle/>
          <a:p>
            <a:pPr algn="ctr"/>
            <a:r>
              <a:rPr lang="en-US" sz="2400" b="1" u="sng"/>
              <a:t>CY24 Technical Milestone and 3-5 Year Demonstration</a:t>
            </a:r>
          </a:p>
        </p:txBody>
      </p:sp>
      <p:sp>
        <p:nvSpPr>
          <p:cNvPr id="15" name="Rectangle 14">
            <a:extLst>
              <a:ext uri="{FF2B5EF4-FFF2-40B4-BE49-F238E27FC236}">
                <a16:creationId xmlns:a16="http://schemas.microsoft.com/office/drawing/2014/main" id="{3F252B50-A43D-4A51-AF1C-FF62AB1124F9}"/>
              </a:ext>
            </a:extLst>
          </p:cNvPr>
          <p:cNvSpPr/>
          <p:nvPr/>
        </p:nvSpPr>
        <p:spPr>
          <a:xfrm>
            <a:off x="6186364" y="3779717"/>
            <a:ext cx="5824906" cy="2875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r>
              <a:rPr lang="en-US" sz="1600" b="1" dirty="0">
                <a:solidFill>
                  <a:schemeClr val="bg1"/>
                </a:solidFill>
              </a:rPr>
              <a:t>Technologies/facilities needed to advance project to a demo:</a:t>
            </a:r>
          </a:p>
          <a:p>
            <a:pPr marL="742950" lvl="1" indent="-285750">
              <a:buFont typeface="Courier New" panose="02070309020205020404" pitchFamily="49" charset="0"/>
              <a:buChar char="o"/>
            </a:pPr>
            <a:r>
              <a:rPr lang="en-US" sz="1600" dirty="0">
                <a:solidFill>
                  <a:schemeClr val="bg1"/>
                </a:solidFill>
              </a:rPr>
              <a:t>Ground-based and tower-based testbed</a:t>
            </a:r>
          </a:p>
          <a:p>
            <a:pPr marL="742950" lvl="1" indent="-285750">
              <a:buFont typeface="Courier New" panose="02070309020205020404" pitchFamily="49" charset="0"/>
              <a:buChar char="o"/>
            </a:pPr>
            <a:r>
              <a:rPr lang="en-US" sz="1600" dirty="0">
                <a:solidFill>
                  <a:schemeClr val="bg1"/>
                </a:solidFill>
              </a:rPr>
              <a:t>Low-altitude tethered testbed</a:t>
            </a:r>
          </a:p>
          <a:p>
            <a:pPr marL="742950" lvl="1" indent="-285750">
              <a:buFont typeface="Courier New" panose="02070309020205020404" pitchFamily="49" charset="0"/>
              <a:buChar char="o"/>
            </a:pPr>
            <a:r>
              <a:rPr lang="en-US" sz="1600" dirty="0">
                <a:solidFill>
                  <a:schemeClr val="bg1"/>
                </a:solidFill>
              </a:rPr>
              <a:t>High altitude experiment through a balloon/aircraft</a:t>
            </a:r>
          </a:p>
          <a:p>
            <a:endParaRPr lang="en-US" sz="1600" dirty="0">
              <a:solidFill>
                <a:schemeClr val="bg1"/>
              </a:solidFill>
            </a:endParaRPr>
          </a:p>
        </p:txBody>
      </p:sp>
    </p:spTree>
    <p:extLst>
      <p:ext uri="{BB962C8B-B14F-4D97-AF65-F5344CB8AC3E}">
        <p14:creationId xmlns:p14="http://schemas.microsoft.com/office/powerpoint/2010/main" val="1491178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992C86-CFEA-453D-953B-A409AC2D86CA}"/>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002060"/>
                </a:solidFill>
              </a:rPr>
              <a:t>NASA: Optical/Atomic/Ion Clock</a:t>
            </a:r>
          </a:p>
        </p:txBody>
      </p:sp>
      <p:cxnSp>
        <p:nvCxnSpPr>
          <p:cNvPr id="6" name="Straight Connector 5">
            <a:extLst>
              <a:ext uri="{FF2B5EF4-FFF2-40B4-BE49-F238E27FC236}">
                <a16:creationId xmlns:a16="http://schemas.microsoft.com/office/drawing/2014/main" id="{D2ADA8F1-F919-43DA-B080-F02C82EDB1B3}"/>
              </a:ext>
            </a:extLst>
          </p:cNvPr>
          <p:cNvCxnSpPr>
            <a:cxnSpLocks/>
          </p:cNvCxnSpPr>
          <p:nvPr/>
        </p:nvCxnSpPr>
        <p:spPr>
          <a:xfrm>
            <a:off x="6096000" y="1644350"/>
            <a:ext cx="0" cy="5213650"/>
          </a:xfrm>
          <a:prstGeom prst="line">
            <a:avLst/>
          </a:prstGeom>
          <a:ln w="4445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3DA5AC87-539A-4D72-93CA-FB19FA0A287F}"/>
              </a:ext>
            </a:extLst>
          </p:cNvPr>
          <p:cNvCxnSpPr>
            <a:cxnSpLocks/>
          </p:cNvCxnSpPr>
          <p:nvPr/>
        </p:nvCxnSpPr>
        <p:spPr>
          <a:xfrm>
            <a:off x="158620" y="4264910"/>
            <a:ext cx="11849878" cy="0"/>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31BFDF06-9D75-48E0-84C2-96E6DE5FE5E3}"/>
              </a:ext>
            </a:extLst>
          </p:cNvPr>
          <p:cNvSpPr txBox="1"/>
          <p:nvPr/>
        </p:nvSpPr>
        <p:spPr>
          <a:xfrm>
            <a:off x="233026" y="1644350"/>
            <a:ext cx="5819245" cy="2339102"/>
          </a:xfrm>
          <a:prstGeom prst="rect">
            <a:avLst/>
          </a:prstGeom>
          <a:noFill/>
        </p:spPr>
        <p:txBody>
          <a:bodyPr wrap="square" rtlCol="0">
            <a:spAutoFit/>
          </a:bodyPr>
          <a:lstStyle/>
          <a:p>
            <a:r>
              <a:rPr lang="en-US" sz="1400" b="1" u="sng" dirty="0">
                <a:solidFill>
                  <a:srgbClr val="002060"/>
                </a:solidFill>
              </a:rPr>
              <a:t>Details</a:t>
            </a:r>
            <a:endParaRPr lang="en-US" sz="1100" b="1" dirty="0"/>
          </a:p>
          <a:p>
            <a:pPr marL="171450" indent="-171450">
              <a:buFont typeface="Arial" panose="020B0604020202020204" pitchFamily="34" charset="0"/>
              <a:buChar char="•"/>
            </a:pPr>
            <a:r>
              <a:rPr lang="en-US" sz="1100" dirty="0"/>
              <a:t>Space clocks supporting deep space mission and science measurements – deep space navigation and communication reply on precision frequency references afforded by atomic clocks. JPL Deep Space Atomic Clock (DSAC) has been already demonstrated by the NASA first TDM intended to enable one-way navigation to maximize the ground DSN access efficiency. </a:t>
            </a:r>
          </a:p>
          <a:p>
            <a:pPr marL="171450" indent="-171450">
              <a:buFont typeface="Arial" panose="020B0604020202020204" pitchFamily="34" charset="0"/>
              <a:buChar char="•"/>
            </a:pPr>
            <a:r>
              <a:rPr lang="en-US" sz="1100" b="1" dirty="0"/>
              <a:t>Current TRL:</a:t>
            </a:r>
          </a:p>
          <a:p>
            <a:pPr marL="628650" lvl="1" indent="-171450">
              <a:buFont typeface="Arial" panose="020B0604020202020204" pitchFamily="34" charset="0"/>
              <a:buChar char="•"/>
            </a:pPr>
            <a:r>
              <a:rPr lang="en-US" sz="1100" dirty="0"/>
              <a:t>TRL is at 4, with portable optical clock systems demonstrated in several labs</a:t>
            </a:r>
          </a:p>
          <a:p>
            <a:pPr marL="628650" lvl="1" indent="-171450">
              <a:buFont typeface="Arial" panose="020B0604020202020204" pitchFamily="34" charset="0"/>
              <a:buChar char="•"/>
            </a:pPr>
            <a:r>
              <a:rPr lang="en-US" sz="1100" dirty="0"/>
              <a:t>TRL is at 7 for Micro Mercury ion clock (M2TIC) developed by JPL. Frequency Electronics will deliver clocks to ONR.</a:t>
            </a:r>
          </a:p>
          <a:p>
            <a:pPr marL="171450" indent="-171450">
              <a:buFont typeface="Arial" panose="020B0604020202020204" pitchFamily="34" charset="0"/>
              <a:buChar char="•"/>
            </a:pPr>
            <a:r>
              <a:rPr lang="en-US" sz="1100" b="1" dirty="0"/>
              <a:t>Organizations Involved:</a:t>
            </a:r>
          </a:p>
          <a:p>
            <a:pPr marL="628650" lvl="1" indent="-171450">
              <a:buFont typeface="Arial" panose="020B0604020202020204" pitchFamily="34" charset="0"/>
              <a:buChar char="•"/>
            </a:pPr>
            <a:r>
              <a:rPr lang="en-US" sz="1100" dirty="0"/>
              <a:t>JPL: Nan Yu (POC), GSFC: Holly Leopardi (POC); NIST: Chris Oates, Nate Newbury; ONR</a:t>
            </a:r>
            <a:endParaRPr lang="en-US" sz="1100" b="1" dirty="0"/>
          </a:p>
          <a:p>
            <a:pPr marL="171450" indent="-171450">
              <a:buFont typeface="Arial" panose="020B0604020202020204" pitchFamily="34" charset="0"/>
              <a:buChar char="•"/>
            </a:pPr>
            <a:r>
              <a:rPr lang="en-US" sz="1100" b="1" dirty="0"/>
              <a:t>Underlying/Enabling Technologies:</a:t>
            </a:r>
          </a:p>
          <a:p>
            <a:pPr marL="628650" lvl="1" indent="-171450">
              <a:buFont typeface="Arial" panose="020B0604020202020204" pitchFamily="34" charset="0"/>
              <a:buChar char="•"/>
            </a:pPr>
            <a:r>
              <a:rPr lang="en-US" sz="1100" b="1" dirty="0"/>
              <a:t>Cold atoms; optical traps; ultra-stabilized lasers; frequency combs</a:t>
            </a:r>
          </a:p>
        </p:txBody>
      </p:sp>
      <p:sp>
        <p:nvSpPr>
          <p:cNvPr id="16" name="TextBox 15">
            <a:extLst>
              <a:ext uri="{FF2B5EF4-FFF2-40B4-BE49-F238E27FC236}">
                <a16:creationId xmlns:a16="http://schemas.microsoft.com/office/drawing/2014/main" id="{7E90904B-0630-4130-90A0-BA83E406E6C8}"/>
              </a:ext>
            </a:extLst>
          </p:cNvPr>
          <p:cNvSpPr txBox="1"/>
          <p:nvPr/>
        </p:nvSpPr>
        <p:spPr>
          <a:xfrm>
            <a:off x="225183" y="4329862"/>
            <a:ext cx="5486397" cy="2539157"/>
          </a:xfrm>
          <a:prstGeom prst="rect">
            <a:avLst/>
          </a:prstGeom>
          <a:noFill/>
        </p:spPr>
        <p:txBody>
          <a:bodyPr wrap="square" rtlCol="0">
            <a:spAutoFit/>
          </a:bodyPr>
          <a:lstStyle/>
          <a:p>
            <a:r>
              <a:rPr lang="en-US" sz="1400" b="1" u="sng" dirty="0">
                <a:solidFill>
                  <a:srgbClr val="002060"/>
                </a:solidFill>
              </a:rPr>
              <a:t>Activities &amp; Approach</a:t>
            </a:r>
          </a:p>
          <a:p>
            <a:pPr marL="171450" indent="-171450">
              <a:buFont typeface="Arial" panose="020B0604020202020204" pitchFamily="34" charset="0"/>
              <a:buChar char="•"/>
            </a:pPr>
            <a:r>
              <a:rPr lang="en-US" sz="1100" dirty="0"/>
              <a:t>Established optical clock testbed lab</a:t>
            </a:r>
          </a:p>
          <a:p>
            <a:pPr marL="171450" indent="-171450">
              <a:buFont typeface="Arial" panose="020B0604020202020204" pitchFamily="34" charset="0"/>
              <a:buChar char="•"/>
            </a:pPr>
            <a:r>
              <a:rPr lang="en-US" sz="1100" dirty="0"/>
              <a:t>Science community workshops</a:t>
            </a:r>
          </a:p>
          <a:p>
            <a:pPr marL="171450" indent="-171450">
              <a:buFont typeface="Arial" panose="020B0604020202020204" pitchFamily="34" charset="0"/>
              <a:buChar char="•"/>
            </a:pPr>
            <a:r>
              <a:rPr lang="en-US" sz="1100" dirty="0"/>
              <a:t>Science Definition Team has studied potential science missions</a:t>
            </a:r>
          </a:p>
          <a:p>
            <a:pPr marL="171450" indent="-171450">
              <a:buFont typeface="Arial" panose="020B0604020202020204" pitchFamily="34" charset="0"/>
              <a:buChar char="•"/>
            </a:pPr>
            <a:r>
              <a:rPr lang="en-US" sz="1100" dirty="0"/>
              <a:t>Awaiting Decadal Survey results to finalize mission over-all design</a:t>
            </a:r>
          </a:p>
          <a:p>
            <a:pPr marL="171450" indent="-171450">
              <a:buFont typeface="Arial" panose="020B0604020202020204" pitchFamily="34" charset="0"/>
              <a:buChar char="•"/>
            </a:pPr>
            <a:r>
              <a:rPr lang="en-US" sz="1100" dirty="0"/>
              <a:t>Engaging with vendors on industry participation</a:t>
            </a:r>
          </a:p>
          <a:p>
            <a:pPr marL="171450" indent="-171450">
              <a:buFont typeface="Arial" panose="020B0604020202020204" pitchFamily="34" charset="0"/>
              <a:buChar char="•"/>
            </a:pPr>
            <a:r>
              <a:rPr lang="en-US" sz="1100" dirty="0"/>
              <a:t>Payload development starting</a:t>
            </a:r>
          </a:p>
          <a:p>
            <a:r>
              <a:rPr lang="en-US" sz="1100" dirty="0"/>
              <a:t>      In FY25</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endParaRPr lang="en-US" sz="1100" dirty="0"/>
          </a:p>
          <a:p>
            <a:r>
              <a:rPr lang="en-US" sz="1100" b="1" dirty="0"/>
              <a:t>	</a:t>
            </a:r>
            <a:endParaRPr lang="en-US" sz="1100" dirty="0"/>
          </a:p>
          <a:p>
            <a:endParaRPr lang="en-US" sz="1050" b="1" dirty="0"/>
          </a:p>
          <a:p>
            <a:endParaRPr lang="en-US" sz="1050" b="1" dirty="0"/>
          </a:p>
          <a:p>
            <a:endParaRPr lang="en-US" sz="1400" b="1" dirty="0"/>
          </a:p>
        </p:txBody>
      </p:sp>
      <p:sp>
        <p:nvSpPr>
          <p:cNvPr id="17" name="TextBox 16">
            <a:extLst>
              <a:ext uri="{FF2B5EF4-FFF2-40B4-BE49-F238E27FC236}">
                <a16:creationId xmlns:a16="http://schemas.microsoft.com/office/drawing/2014/main" id="{0AC0995A-48BA-4838-8C2A-8A4BD7B82078}"/>
              </a:ext>
            </a:extLst>
          </p:cNvPr>
          <p:cNvSpPr txBox="1"/>
          <p:nvPr/>
        </p:nvSpPr>
        <p:spPr>
          <a:xfrm>
            <a:off x="6262427" y="1644350"/>
            <a:ext cx="5789800" cy="2169825"/>
          </a:xfrm>
          <a:prstGeom prst="rect">
            <a:avLst/>
          </a:prstGeom>
          <a:noFill/>
        </p:spPr>
        <p:txBody>
          <a:bodyPr wrap="square" rtlCol="0">
            <a:spAutoFit/>
          </a:bodyPr>
          <a:lstStyle/>
          <a:p>
            <a:r>
              <a:rPr lang="en-US" sz="1400" b="1" u="sng" dirty="0">
                <a:solidFill>
                  <a:srgbClr val="002060"/>
                </a:solidFill>
              </a:rPr>
              <a:t>Cost &amp; Schedule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prstClr val="black"/>
                </a:solidFill>
                <a:latin typeface="Calibri" panose="020F0502020204030204"/>
              </a:rPr>
              <a:t>Planned Milestones: </a:t>
            </a:r>
          </a:p>
          <a:p>
            <a:pPr marL="628650" lvl="1" indent="-171450">
              <a:buFont typeface="Arial" panose="020B0604020202020204" pitchFamily="34" charset="0"/>
              <a:buChar char="•"/>
              <a:defRPr/>
            </a:pPr>
            <a:r>
              <a:rPr lang="en-US" sz="1100" dirty="0">
                <a:solidFill>
                  <a:prstClr val="black"/>
                </a:solidFill>
                <a:latin typeface="Calibri" panose="020F0502020204030204"/>
              </a:rPr>
              <a:t>M2TIC: PDR 2023, CDR 2025</a:t>
            </a:r>
          </a:p>
          <a:p>
            <a:pPr marL="628650" lvl="1" indent="-171450">
              <a:buFont typeface="Arial" panose="020B0604020202020204" pitchFamily="34" charset="0"/>
              <a:buChar char="•"/>
              <a:defRPr/>
            </a:pPr>
            <a:r>
              <a:rPr lang="en-US" sz="1100" dirty="0">
                <a:solidFill>
                  <a:prstClr val="black"/>
                </a:solidFill>
                <a:latin typeface="Calibri" panose="020F0502020204030204"/>
              </a:rPr>
              <a:t>Lab optical clock demo (not a flight prototype) in 2024</a:t>
            </a:r>
          </a:p>
          <a:p>
            <a:pPr marL="628650" lvl="1" indent="-171450">
              <a:buFont typeface="Arial" panose="020B0604020202020204" pitchFamily="34" charset="0"/>
              <a:buChar char="•"/>
              <a:defRPr/>
            </a:pPr>
            <a:r>
              <a:rPr lang="en-US" sz="1100" dirty="0">
                <a:solidFill>
                  <a:prstClr val="black"/>
                </a:solidFill>
                <a:latin typeface="Calibri" panose="020F0502020204030204"/>
              </a:rPr>
              <a:t>FY26: System Requirements Review (SRR); Preliminary Design Review (PDR)</a:t>
            </a: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FY28: Critical Design Review (CDR); Breadboard payload system completed</a:t>
            </a:r>
          </a:p>
          <a:p>
            <a:pPr marL="628650" lvl="1" indent="-171450">
              <a:buFont typeface="Arial" panose="020B0604020202020204" pitchFamily="34" charset="0"/>
              <a:buChar char="•"/>
              <a:defRPr/>
            </a:pPr>
            <a:r>
              <a:rPr lang="en-US" sz="1100" dirty="0">
                <a:solidFill>
                  <a:prstClr val="black"/>
                </a:solidFill>
                <a:latin typeface="Calibri" panose="020F0502020204030204"/>
              </a:rPr>
              <a:t>FY30: Flight payload system completed</a:t>
            </a:r>
            <a:endPar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Period of Performance</a:t>
            </a:r>
            <a:r>
              <a:rPr lang="en-US" sz="1100" b="1" dirty="0">
                <a:solidFill>
                  <a:prstClr val="black"/>
                </a:solidFill>
                <a:latin typeface="Calibri" panose="020F0502020204030204"/>
              </a:rPr>
              <a:t>:</a:t>
            </a: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FY23-FY25: tech maturation</a:t>
            </a:r>
          </a:p>
          <a:p>
            <a:pPr marL="628650" lvl="1" indent="-171450">
              <a:buFont typeface="Arial" panose="020B0604020202020204" pitchFamily="34" charset="0"/>
              <a:buChar char="•"/>
              <a:defRPr/>
            </a:pPr>
            <a:r>
              <a:rPr lang="en-US" sz="1100" dirty="0">
                <a:solidFill>
                  <a:prstClr val="black"/>
                </a:solidFill>
                <a:latin typeface="Calibri" panose="020F0502020204030204"/>
              </a:rPr>
              <a:t>FY26-FY30: payload development</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prstClr val="black"/>
                </a:solidFill>
                <a:latin typeface="Calibri" panose="020F0502020204030204"/>
              </a:rPr>
              <a:t>Cost and Schedule Risks:</a:t>
            </a:r>
          </a:p>
          <a:p>
            <a:pPr marL="628650" lvl="1" indent="-171450">
              <a:buFont typeface="Arial" panose="020B0604020202020204" pitchFamily="34" charset="0"/>
              <a:buChar char="•"/>
              <a:defRPr/>
            </a:pPr>
            <a:r>
              <a:rPr lang="en-US" sz="1100" dirty="0">
                <a:solidFill>
                  <a:prstClr val="black"/>
                </a:solidFill>
                <a:latin typeface="Calibri" panose="020F0502020204030204"/>
              </a:rPr>
              <a:t>Technology maturation</a:t>
            </a:r>
          </a:p>
        </p:txBody>
      </p:sp>
      <p:sp>
        <p:nvSpPr>
          <p:cNvPr id="18" name="TextBox 17">
            <a:extLst>
              <a:ext uri="{FF2B5EF4-FFF2-40B4-BE49-F238E27FC236}">
                <a16:creationId xmlns:a16="http://schemas.microsoft.com/office/drawing/2014/main" id="{EED5A785-E443-418E-A2B7-5AAE785C5A3C}"/>
              </a:ext>
            </a:extLst>
          </p:cNvPr>
          <p:cNvSpPr txBox="1"/>
          <p:nvPr/>
        </p:nvSpPr>
        <p:spPr>
          <a:xfrm>
            <a:off x="6262427" y="4329862"/>
            <a:ext cx="5486397" cy="3216265"/>
          </a:xfrm>
          <a:prstGeom prst="rect">
            <a:avLst/>
          </a:prstGeom>
          <a:noFill/>
        </p:spPr>
        <p:txBody>
          <a:bodyPr wrap="square" rtlCol="0">
            <a:spAutoFit/>
          </a:bodyPr>
          <a:lstStyle/>
          <a:p>
            <a:r>
              <a:rPr lang="en-US" sz="1400" b="1" u="sng" dirty="0">
                <a:solidFill>
                  <a:srgbClr val="002060"/>
                </a:solidFill>
              </a:rPr>
              <a:t>Impact</a:t>
            </a:r>
            <a:endParaRPr lang="en-US" sz="1200" b="1" dirty="0"/>
          </a:p>
          <a:p>
            <a:pPr marL="171450" indent="-171450">
              <a:buFont typeface="Arial" panose="020B0604020202020204" pitchFamily="34" charset="0"/>
              <a:buChar char="•"/>
            </a:pPr>
            <a:r>
              <a:rPr lang="en-US" sz="1100" b="1" dirty="0"/>
              <a:t>How does this project improve the </a:t>
            </a:r>
            <a:r>
              <a:rPr lang="en-US" sz="1100" b="1" dirty="0" err="1"/>
              <a:t>SoA</a:t>
            </a:r>
            <a:r>
              <a:rPr lang="en-US" sz="1100" b="1" dirty="0"/>
              <a:t> and meet Mission/Agency needs?</a:t>
            </a:r>
          </a:p>
          <a:p>
            <a:pPr marL="628650" lvl="1" indent="-171450">
              <a:buFont typeface="Arial" panose="020B0604020202020204" pitchFamily="34" charset="0"/>
              <a:buChar char="•"/>
            </a:pPr>
            <a:r>
              <a:rPr lang="en-US" sz="1100" b="1" dirty="0"/>
              <a:t>Space-based optical clocks are expected to revolutionize timekeeping, providing a world-wide master clock of unprecedented accuracy (current ground clocks are limited by uncertainties in local gravity)</a:t>
            </a:r>
          </a:p>
          <a:p>
            <a:pPr marL="171450" indent="-171450">
              <a:buFont typeface="Arial" panose="020B0604020202020204" pitchFamily="34" charset="0"/>
              <a:buChar char="•"/>
            </a:pPr>
            <a:r>
              <a:rPr lang="en-US" sz="1100" b="1" dirty="0"/>
              <a:t>Planned/Potential application(s): </a:t>
            </a:r>
          </a:p>
          <a:p>
            <a:pPr marL="628650" lvl="1" indent="-171450">
              <a:buFont typeface="Arial" panose="020B0604020202020204" pitchFamily="34" charset="0"/>
              <a:buChar char="•"/>
            </a:pPr>
            <a:r>
              <a:rPr lang="en-US" sz="1100" b="1" dirty="0"/>
              <a:t>World timekeeping (establishing a space-based master clock)</a:t>
            </a:r>
          </a:p>
          <a:p>
            <a:pPr marL="628650" lvl="1" indent="-171450">
              <a:buFont typeface="Arial" panose="020B0604020202020204" pitchFamily="34" charset="0"/>
              <a:buChar char="•"/>
            </a:pPr>
            <a:r>
              <a:rPr lang="en-US" sz="1100" b="1" dirty="0"/>
              <a:t>Precise Navigation, and relativistic geodesy</a:t>
            </a:r>
          </a:p>
          <a:p>
            <a:pPr marL="628650" lvl="1" indent="-171450">
              <a:buFont typeface="Arial" panose="020B0604020202020204" pitchFamily="34" charset="0"/>
              <a:buChar char="•"/>
            </a:pPr>
            <a:r>
              <a:rPr lang="en-US" sz="1100" b="1" dirty="0"/>
              <a:t>Fundamental physics; tests of  quantum gravity, gravitational wave detection, dark matter searches</a:t>
            </a:r>
            <a:endParaRPr lang="en-US" sz="1100" dirty="0"/>
          </a:p>
          <a:p>
            <a:pPr marL="171450" indent="-171450">
              <a:buFont typeface="Arial" panose="020B0604020202020204" pitchFamily="34" charset="0"/>
              <a:buChar char="•"/>
            </a:pPr>
            <a:r>
              <a:rPr lang="en-US" sz="1100" b="1" dirty="0"/>
              <a:t>Does this enable other quantum technologies?</a:t>
            </a:r>
          </a:p>
          <a:p>
            <a:pPr marL="628650" lvl="1" indent="-171450">
              <a:buFont typeface="Arial" panose="020B0604020202020204" pitchFamily="34" charset="0"/>
              <a:buChar char="•"/>
            </a:pPr>
            <a:r>
              <a:rPr lang="en-US" sz="1100" b="1" dirty="0"/>
              <a:t>Laser systems, cold atom technologies, and frequency combs have broad utility in a variety of quantum sensing applications</a:t>
            </a:r>
          </a:p>
          <a:p>
            <a:endParaRPr lang="en-US" sz="1100" dirty="0"/>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200" b="1" dirty="0"/>
          </a:p>
          <a:p>
            <a:endParaRPr lang="en-US" sz="1200" b="1" dirty="0"/>
          </a:p>
        </p:txBody>
      </p:sp>
      <p:sp>
        <p:nvSpPr>
          <p:cNvPr id="19" name="Rectangle 18">
            <a:extLst>
              <a:ext uri="{FF2B5EF4-FFF2-40B4-BE49-F238E27FC236}">
                <a16:creationId xmlns:a16="http://schemas.microsoft.com/office/drawing/2014/main" id="{9C049047-C301-4625-B045-FA0F487A3E45}"/>
              </a:ext>
            </a:extLst>
          </p:cNvPr>
          <p:cNvSpPr/>
          <p:nvPr/>
        </p:nvSpPr>
        <p:spPr>
          <a:xfrm>
            <a:off x="82589" y="838621"/>
            <a:ext cx="11787300" cy="687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b="1" u="sng" dirty="0">
                <a:solidFill>
                  <a:schemeClr val="bg1"/>
                </a:solidFill>
              </a:rPr>
              <a:t>Description</a:t>
            </a:r>
            <a:r>
              <a:rPr lang="en-US" sz="1400" b="1" dirty="0">
                <a:solidFill>
                  <a:schemeClr val="bg1"/>
                </a:solidFill>
              </a:rPr>
              <a:t>: Space clocks supporting deep space mission and science based on JPL DSAC and micro mercury ion clock, funded by ONR. More advanced miniature space ion clock is in  development that promises to have &gt;10x performance over DSAC in both short and long term stabilities but in a smaller size (miniaturized from 500cc to 10 cc).  An optical clock would improve performance dramatically further, allowing  1 part in 10</a:t>
            </a:r>
            <a:r>
              <a:rPr lang="en-US" sz="1400" b="1" baseline="30000" dirty="0">
                <a:solidFill>
                  <a:schemeClr val="bg1"/>
                </a:solidFill>
              </a:rPr>
              <a:t>18 </a:t>
            </a:r>
            <a:r>
              <a:rPr lang="en-US" sz="1400" b="1" dirty="0">
                <a:solidFill>
                  <a:schemeClr val="bg1"/>
                </a:solidFill>
              </a:rPr>
              <a:t>accuracy</a:t>
            </a:r>
          </a:p>
        </p:txBody>
      </p:sp>
      <p:pic>
        <p:nvPicPr>
          <p:cNvPr id="3" name="Picture 2">
            <a:extLst>
              <a:ext uri="{FF2B5EF4-FFF2-40B4-BE49-F238E27FC236}">
                <a16:creationId xmlns:a16="http://schemas.microsoft.com/office/drawing/2014/main" id="{D55D2132-52FD-DEB3-203F-118149C08EEB}"/>
              </a:ext>
            </a:extLst>
          </p:cNvPr>
          <p:cNvPicPr>
            <a:picLocks noChangeAspect="1"/>
          </p:cNvPicPr>
          <p:nvPr/>
        </p:nvPicPr>
        <p:blipFill>
          <a:blip r:embed="rId3"/>
          <a:stretch>
            <a:fillRect/>
          </a:stretch>
        </p:blipFill>
        <p:spPr>
          <a:xfrm>
            <a:off x="2690797" y="5510118"/>
            <a:ext cx="3571630" cy="1402044"/>
          </a:xfrm>
          <a:prstGeom prst="rect">
            <a:avLst/>
          </a:prstGeom>
        </p:spPr>
      </p:pic>
    </p:spTree>
    <p:extLst>
      <p:ext uri="{BB962C8B-B14F-4D97-AF65-F5344CB8AC3E}">
        <p14:creationId xmlns:p14="http://schemas.microsoft.com/office/powerpoint/2010/main" val="3995551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4863BB-0E7B-4E4B-97C3-9B1B5038ED61}"/>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002060"/>
                </a:solidFill>
              </a:rPr>
              <a:t>NASA: Optical Clock</a:t>
            </a:r>
          </a:p>
        </p:txBody>
      </p:sp>
      <p:sp>
        <p:nvSpPr>
          <p:cNvPr id="5" name="TextBox 4">
            <a:extLst>
              <a:ext uri="{FF2B5EF4-FFF2-40B4-BE49-F238E27FC236}">
                <a16:creationId xmlns:a16="http://schemas.microsoft.com/office/drawing/2014/main" id="{0EB1A35B-2790-479F-A1C0-690C4F12F9D4}"/>
              </a:ext>
            </a:extLst>
          </p:cNvPr>
          <p:cNvSpPr txBox="1"/>
          <p:nvPr/>
        </p:nvSpPr>
        <p:spPr>
          <a:xfrm>
            <a:off x="283030" y="824280"/>
            <a:ext cx="11392249" cy="1169551"/>
          </a:xfrm>
          <a:prstGeom prst="rect">
            <a:avLst/>
          </a:prstGeom>
          <a:noFill/>
        </p:spPr>
        <p:txBody>
          <a:bodyPr wrap="square" rtlCol="0">
            <a:spAutoFit/>
          </a:bodyPr>
          <a:lstStyle/>
          <a:p>
            <a:endParaRPr lang="en-US" sz="1400" b="1"/>
          </a:p>
          <a:p>
            <a:endParaRPr lang="en-US" sz="1400" b="1"/>
          </a:p>
          <a:p>
            <a:endParaRPr lang="en-US"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sz="1400" b="1"/>
          </a:p>
        </p:txBody>
      </p:sp>
      <p:sp>
        <p:nvSpPr>
          <p:cNvPr id="11" name="Rectangle 10">
            <a:extLst>
              <a:ext uri="{FF2B5EF4-FFF2-40B4-BE49-F238E27FC236}">
                <a16:creationId xmlns:a16="http://schemas.microsoft.com/office/drawing/2014/main" id="{8CF829F6-6A92-403A-8125-5C6168972AC3}"/>
              </a:ext>
            </a:extLst>
          </p:cNvPr>
          <p:cNvSpPr/>
          <p:nvPr/>
        </p:nvSpPr>
        <p:spPr>
          <a:xfrm>
            <a:off x="180729" y="3068516"/>
            <a:ext cx="5824906" cy="3627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solidFill>
                  <a:schemeClr val="bg1"/>
                </a:solidFill>
                <a:latin typeface="Calibri" panose="020F0502020204030204"/>
              </a:rPr>
              <a:t>M</a:t>
            </a:r>
            <a:r>
              <a:rPr kumimoji="0" lang="en-US" sz="1600" b="1" i="0" u="sng" strike="noStrike" kern="1200" cap="none" spc="0" normalizeH="0" baseline="0" noProof="0" dirty="0" err="1">
                <a:ln>
                  <a:noFill/>
                </a:ln>
                <a:solidFill>
                  <a:schemeClr val="bg1"/>
                </a:solidFill>
                <a:effectLst/>
                <a:uLnTx/>
                <a:uFillTx/>
                <a:latin typeface="Calibri" panose="020F0502020204030204"/>
                <a:ea typeface="+mn-ea"/>
                <a:cs typeface="+mn-cs"/>
              </a:rPr>
              <a:t>ajor</a:t>
            </a:r>
            <a:r>
              <a:rPr kumimoji="0" lang="en-US" sz="1600" b="1" i="0" u="sng" strike="noStrike" kern="1200" cap="none" spc="0" normalizeH="0" baseline="0" noProof="0" dirty="0">
                <a:ln>
                  <a:noFill/>
                </a:ln>
                <a:solidFill>
                  <a:schemeClr val="bg1"/>
                </a:solidFill>
                <a:effectLst/>
                <a:uLnTx/>
                <a:uFillTx/>
                <a:latin typeface="Calibri" panose="020F0502020204030204"/>
                <a:ea typeface="+mn-ea"/>
                <a:cs typeface="+mn-cs"/>
              </a:rPr>
              <a:t> tasks required</a:t>
            </a:r>
            <a:r>
              <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Calibri" panose="020F0502020204030204"/>
              </a:rPr>
              <a:t>Technology maturation activities (testbeds)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Calibri" panose="020F0502020204030204"/>
              </a:rPr>
              <a:t>Host platform identification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Calibri" panose="020F0502020204030204"/>
              </a:rPr>
              <a:t>Prototype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Calibri" panose="020F0502020204030204"/>
              </a:rPr>
              <a:t>Ideally we would also demonstrate clock technology in space prior to deployment of a full clock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rPr>
              <a:t>	</a:t>
            </a:r>
            <a:endParaRPr lang="en-US" sz="1600" dirty="0">
              <a:solidFill>
                <a:schemeClr val="bg1"/>
              </a:solidFill>
              <a:latin typeface="Calibri" panose="020F0502020204030204"/>
            </a:endParaRPr>
          </a:p>
        </p:txBody>
      </p:sp>
      <p:sp>
        <p:nvSpPr>
          <p:cNvPr id="12" name="Rectangle 11">
            <a:extLst>
              <a:ext uri="{FF2B5EF4-FFF2-40B4-BE49-F238E27FC236}">
                <a16:creationId xmlns:a16="http://schemas.microsoft.com/office/drawing/2014/main" id="{F52DD851-FC80-4ECC-B5CF-1BD6BC7B0E10}"/>
              </a:ext>
            </a:extLst>
          </p:cNvPr>
          <p:cNvSpPr/>
          <p:nvPr/>
        </p:nvSpPr>
        <p:spPr>
          <a:xfrm>
            <a:off x="180729" y="813326"/>
            <a:ext cx="5824907" cy="1462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b="1" u="sng" dirty="0">
                <a:solidFill>
                  <a:schemeClr val="bg1"/>
                </a:solidFill>
              </a:rPr>
              <a:t>How could S&amp;T Partnership collaboration benefit this effort</a:t>
            </a:r>
            <a:r>
              <a:rPr lang="en-US" sz="1600" b="1" dirty="0">
                <a:solidFill>
                  <a:schemeClr val="bg1"/>
                </a:solidFill>
              </a:rPr>
              <a:t>?</a:t>
            </a:r>
          </a:p>
          <a:p>
            <a:pPr marL="285750" indent="-285750">
              <a:buFont typeface="Arial" panose="020B0604020202020204" pitchFamily="34" charset="0"/>
              <a:buChar char="•"/>
            </a:pPr>
            <a:r>
              <a:rPr lang="en-US" sz="1600" dirty="0">
                <a:solidFill>
                  <a:schemeClr val="bg1"/>
                </a:solidFill>
              </a:rPr>
              <a:t>Potential cost sharing on platform and launch.  Explore applications of clocks for USSF and NRO</a:t>
            </a:r>
          </a:p>
        </p:txBody>
      </p:sp>
      <p:sp>
        <p:nvSpPr>
          <p:cNvPr id="13" name="Rectangle 12">
            <a:extLst>
              <a:ext uri="{FF2B5EF4-FFF2-40B4-BE49-F238E27FC236}">
                <a16:creationId xmlns:a16="http://schemas.microsoft.com/office/drawing/2014/main" id="{B0371431-BDED-4FC2-92C7-491885C3EF4E}"/>
              </a:ext>
            </a:extLst>
          </p:cNvPr>
          <p:cNvSpPr/>
          <p:nvPr/>
        </p:nvSpPr>
        <p:spPr>
          <a:xfrm>
            <a:off x="6186365" y="813325"/>
            <a:ext cx="5824905" cy="1609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b="1" u="sng" dirty="0">
                <a:solidFill>
                  <a:schemeClr val="bg1"/>
                </a:solidFill>
              </a:rPr>
              <a:t>How does a collaboration here benefit the S&amp;T Partnership</a:t>
            </a:r>
            <a:r>
              <a:rPr lang="en-US" sz="1600" b="1" dirty="0">
                <a:solidFill>
                  <a:schemeClr val="bg1"/>
                </a:solidFill>
              </a:rPr>
              <a:t>?</a:t>
            </a:r>
          </a:p>
          <a:p>
            <a:r>
              <a:rPr lang="en-US" sz="1600" dirty="0">
                <a:solidFill>
                  <a:schemeClr val="bg1"/>
                </a:solidFill>
              </a:rPr>
              <a:t> 	Optical clocks have broad benefit to science, DoD  	applications, and society as a whole.  This mission will 	continue US leadership in this area.  A collaboration will 	accelerate demonstrations and allow development of 	common technology and subsystems </a:t>
            </a:r>
          </a:p>
        </p:txBody>
      </p:sp>
      <p:sp>
        <p:nvSpPr>
          <p:cNvPr id="14" name="TextBox 13">
            <a:extLst>
              <a:ext uri="{FF2B5EF4-FFF2-40B4-BE49-F238E27FC236}">
                <a16:creationId xmlns:a16="http://schemas.microsoft.com/office/drawing/2014/main" id="{F60F2D09-ECC8-4862-9165-64BD436776EF}"/>
              </a:ext>
            </a:extLst>
          </p:cNvPr>
          <p:cNvSpPr txBox="1"/>
          <p:nvPr/>
        </p:nvSpPr>
        <p:spPr>
          <a:xfrm>
            <a:off x="539262" y="2514604"/>
            <a:ext cx="11113477" cy="461665"/>
          </a:xfrm>
          <a:prstGeom prst="rect">
            <a:avLst/>
          </a:prstGeom>
          <a:noFill/>
        </p:spPr>
        <p:txBody>
          <a:bodyPr wrap="square" rtlCol="0">
            <a:spAutoFit/>
          </a:bodyPr>
          <a:lstStyle/>
          <a:p>
            <a:pPr algn="ctr"/>
            <a:r>
              <a:rPr lang="en-US" sz="2400" b="1" u="sng"/>
              <a:t>CY24 Technical Milestone and 3-5 Year Demonstration</a:t>
            </a:r>
          </a:p>
        </p:txBody>
      </p:sp>
      <p:sp>
        <p:nvSpPr>
          <p:cNvPr id="15" name="Rectangle 14">
            <a:extLst>
              <a:ext uri="{FF2B5EF4-FFF2-40B4-BE49-F238E27FC236}">
                <a16:creationId xmlns:a16="http://schemas.microsoft.com/office/drawing/2014/main" id="{3F252B50-A43D-4A51-AF1C-FF62AB1124F9}"/>
              </a:ext>
            </a:extLst>
          </p:cNvPr>
          <p:cNvSpPr/>
          <p:nvPr/>
        </p:nvSpPr>
        <p:spPr>
          <a:xfrm>
            <a:off x="6186364" y="3068515"/>
            <a:ext cx="5824906" cy="3627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r>
              <a:rPr lang="en-US" sz="1600" b="1" dirty="0">
                <a:solidFill>
                  <a:schemeClr val="bg1"/>
                </a:solidFill>
              </a:rPr>
              <a:t>Technologies/facilities needed to advance project to a demo:</a:t>
            </a:r>
          </a:p>
          <a:p>
            <a:r>
              <a:rPr lang="en-US" sz="1600" b="1" dirty="0">
                <a:solidFill>
                  <a:schemeClr val="bg1"/>
                </a:solidFill>
              </a:rPr>
              <a:t>	</a:t>
            </a:r>
            <a:r>
              <a:rPr lang="en-US" sz="1600" dirty="0">
                <a:solidFill>
                  <a:schemeClr val="bg1"/>
                </a:solidFill>
              </a:rPr>
              <a:t>Increased investment in technology development and 	testbeds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rPr>
              <a:t>Time required to get to a demo:</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Lab prototype of Space Instrument 2 years</a:t>
            </a:r>
          </a:p>
          <a:p>
            <a:pPr marL="742950" lvl="1" indent="-285750">
              <a:buFont typeface="Arial" panose="020B0604020202020204" pitchFamily="34" charset="0"/>
              <a:buChar char="•"/>
              <a:defRPr/>
            </a:pPr>
            <a:r>
              <a:rPr lang="en-US" sz="1600" dirty="0">
                <a:solidFill>
                  <a:schemeClr val="bg1"/>
                </a:solidFill>
                <a:latin typeface="Calibri" panose="020F0502020204030204"/>
              </a:rPr>
              <a:t>Meaningful space demonstration 4 years</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Demonstration of full clock 6 years</a:t>
            </a:r>
          </a:p>
          <a:p>
            <a:pPr marL="742950" lvl="1" indent="-285750">
              <a:buFont typeface="Arial" panose="020B0604020202020204" pitchFamily="34" charset="0"/>
              <a:buChar char="•"/>
              <a:defRPr/>
            </a:pPr>
            <a:r>
              <a:rPr lang="en-US" sz="1600" dirty="0">
                <a:solidFill>
                  <a:schemeClr val="bg1"/>
                </a:solidFill>
                <a:latin typeface="Calibri" panose="020F0502020204030204"/>
              </a:rPr>
              <a:t>FOCOS type mission. 8-12 years</a:t>
            </a:r>
            <a:endPar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742950" lvl="1" indent="-285750">
              <a:buFont typeface="Arial" panose="020B0604020202020204" pitchFamily="34" charset="0"/>
              <a:buChar char="•"/>
              <a:defRPr/>
            </a:pPr>
            <a:endPar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600" dirty="0">
              <a:solidFill>
                <a:schemeClr val="bg1"/>
              </a:solidFill>
            </a:endParaRPr>
          </a:p>
        </p:txBody>
      </p:sp>
    </p:spTree>
    <p:extLst>
      <p:ext uri="{BB962C8B-B14F-4D97-AF65-F5344CB8AC3E}">
        <p14:creationId xmlns:p14="http://schemas.microsoft.com/office/powerpoint/2010/main" val="1084163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DCCAE8B-4C87-4442-8645-9D77D23D0794}"/>
              </a:ext>
            </a:extLst>
          </p:cNvPr>
          <p:cNvGrpSpPr/>
          <p:nvPr/>
        </p:nvGrpSpPr>
        <p:grpSpPr>
          <a:xfrm>
            <a:off x="2538724" y="4908552"/>
            <a:ext cx="3513548" cy="1949447"/>
            <a:chOff x="2538724" y="4908552"/>
            <a:chExt cx="3513548" cy="1949447"/>
          </a:xfrm>
        </p:grpSpPr>
        <p:grpSp>
          <p:nvGrpSpPr>
            <p:cNvPr id="13" name="Group 12">
              <a:extLst>
                <a:ext uri="{FF2B5EF4-FFF2-40B4-BE49-F238E27FC236}">
                  <a16:creationId xmlns:a16="http://schemas.microsoft.com/office/drawing/2014/main" id="{F5D43588-1BF1-4640-AE97-987A34A4EFED}"/>
                </a:ext>
              </a:extLst>
            </p:cNvPr>
            <p:cNvGrpSpPr/>
            <p:nvPr/>
          </p:nvGrpSpPr>
          <p:grpSpPr>
            <a:xfrm>
              <a:off x="2538724" y="4908552"/>
              <a:ext cx="3513548" cy="1949447"/>
              <a:chOff x="2538724" y="4908552"/>
              <a:chExt cx="3513548" cy="1949447"/>
            </a:xfrm>
          </p:grpSpPr>
          <p:grpSp>
            <p:nvGrpSpPr>
              <p:cNvPr id="12" name="Group 11">
                <a:extLst>
                  <a:ext uri="{FF2B5EF4-FFF2-40B4-BE49-F238E27FC236}">
                    <a16:creationId xmlns:a16="http://schemas.microsoft.com/office/drawing/2014/main" id="{A3B7F0B7-E482-4D8F-9E80-08FDD176DB42}"/>
                  </a:ext>
                </a:extLst>
              </p:cNvPr>
              <p:cNvGrpSpPr/>
              <p:nvPr/>
            </p:nvGrpSpPr>
            <p:grpSpPr>
              <a:xfrm>
                <a:off x="2538724" y="4908552"/>
                <a:ext cx="3513548" cy="1949447"/>
                <a:chOff x="2538724" y="4908552"/>
                <a:chExt cx="3513548" cy="1949447"/>
              </a:xfrm>
            </p:grpSpPr>
            <p:pic>
              <p:nvPicPr>
                <p:cNvPr id="11" name="Graphic 10">
                  <a:extLst>
                    <a:ext uri="{FF2B5EF4-FFF2-40B4-BE49-F238E27FC236}">
                      <a16:creationId xmlns:a16="http://schemas.microsoft.com/office/drawing/2014/main" id="{015715B9-A0D4-4AE2-9E24-5BFDABD2FDD0}"/>
                    </a:ext>
                  </a:extLst>
                </p:cNvPr>
                <p:cNvPicPr>
                  <a:picLocks noChangeAspect="1"/>
                </p:cNvPicPr>
                <p:nvPr/>
              </p:nvPicPr>
              <p:blipFill rotWithShape="1">
                <a:blip r:embed="rId2">
                  <a:lum bright="-38000" contrast="57000"/>
                  <a:extLst>
                    <a:ext uri="{96DAC541-7B7A-43D3-8B79-37D633B846F1}">
                      <asvg:svgBlip xmlns:asvg="http://schemas.microsoft.com/office/drawing/2016/SVG/main" r:embed="rId3"/>
                    </a:ext>
                  </a:extLst>
                </a:blip>
                <a:srcRect l="8421" t="9170" r="8777" b="8383"/>
                <a:stretch/>
              </p:blipFill>
              <p:spPr>
                <a:xfrm>
                  <a:off x="2538724" y="4908552"/>
                  <a:ext cx="3513548" cy="1949447"/>
                </a:xfrm>
                <a:prstGeom prst="rect">
                  <a:avLst/>
                </a:prstGeom>
              </p:spPr>
            </p:pic>
            <p:grpSp>
              <p:nvGrpSpPr>
                <p:cNvPr id="10" name="Group 9">
                  <a:extLst>
                    <a:ext uri="{FF2B5EF4-FFF2-40B4-BE49-F238E27FC236}">
                      <a16:creationId xmlns:a16="http://schemas.microsoft.com/office/drawing/2014/main" id="{C9D0D895-4308-414B-8DB7-9918CB38ACDD}"/>
                    </a:ext>
                  </a:extLst>
                </p:cNvPr>
                <p:cNvGrpSpPr/>
                <p:nvPr/>
              </p:nvGrpSpPr>
              <p:grpSpPr>
                <a:xfrm>
                  <a:off x="2865880" y="5464969"/>
                  <a:ext cx="364809" cy="127822"/>
                  <a:chOff x="2865880" y="5464969"/>
                  <a:chExt cx="364809" cy="127822"/>
                </a:xfrm>
              </p:grpSpPr>
              <p:sp>
                <p:nvSpPr>
                  <p:cNvPr id="9" name="Rectangle 8">
                    <a:extLst>
                      <a:ext uri="{FF2B5EF4-FFF2-40B4-BE49-F238E27FC236}">
                        <a16:creationId xmlns:a16="http://schemas.microsoft.com/office/drawing/2014/main" id="{3CD74E61-EDE6-4D71-BF9E-5A5A1BE4F53B}"/>
                      </a:ext>
                    </a:extLst>
                  </p:cNvPr>
                  <p:cNvSpPr/>
                  <p:nvPr/>
                </p:nvSpPr>
                <p:spPr>
                  <a:xfrm>
                    <a:off x="2952083" y="5464969"/>
                    <a:ext cx="278606" cy="127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930A15-6F05-449F-A80F-3505967779F9}"/>
                      </a:ext>
                    </a:extLst>
                  </p:cNvPr>
                  <p:cNvSpPr/>
                  <p:nvPr/>
                </p:nvSpPr>
                <p:spPr>
                  <a:xfrm>
                    <a:off x="2865880" y="5497544"/>
                    <a:ext cx="278606" cy="53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02812280-1164-44BA-AE36-30633784FBE2}"/>
                  </a:ext>
                </a:extLst>
              </p:cNvPr>
              <p:cNvSpPr/>
              <p:nvPr/>
            </p:nvSpPr>
            <p:spPr>
              <a:xfrm>
                <a:off x="2757621" y="5659468"/>
                <a:ext cx="278606" cy="93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D42B66B-9DD0-4681-A806-B63C8C6E8444}"/>
                  </a:ext>
                </a:extLst>
              </p:cNvPr>
              <p:cNvSpPr/>
              <p:nvPr/>
            </p:nvSpPr>
            <p:spPr>
              <a:xfrm>
                <a:off x="2726577" y="5692128"/>
                <a:ext cx="278606" cy="9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AE29735-6ED8-434E-A501-39BD23A5861F}"/>
                  </a:ext>
                </a:extLst>
              </p:cNvPr>
              <p:cNvSpPr/>
              <p:nvPr/>
            </p:nvSpPr>
            <p:spPr>
              <a:xfrm>
                <a:off x="2875550" y="6204502"/>
                <a:ext cx="187802" cy="45719"/>
              </a:xfrm>
              <a:prstGeom prst="rect">
                <a:avLst/>
              </a:prstGeom>
              <a:solidFill>
                <a:srgbClr val="54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54BF482-A4B8-4085-A010-9BE16A46402D}"/>
                  </a:ext>
                </a:extLst>
              </p:cNvPr>
              <p:cNvSpPr/>
              <p:nvPr/>
            </p:nvSpPr>
            <p:spPr>
              <a:xfrm>
                <a:off x="2816621" y="6233698"/>
                <a:ext cx="299171" cy="45719"/>
              </a:xfrm>
              <a:prstGeom prst="rect">
                <a:avLst/>
              </a:prstGeom>
              <a:solidFill>
                <a:srgbClr val="54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38D7323-8E4D-4C03-9F55-1EB96D9A9A38}"/>
                  </a:ext>
                </a:extLst>
              </p:cNvPr>
              <p:cNvSpPr/>
              <p:nvPr/>
            </p:nvSpPr>
            <p:spPr>
              <a:xfrm>
                <a:off x="2875550" y="6266081"/>
                <a:ext cx="187802" cy="45719"/>
              </a:xfrm>
              <a:prstGeom prst="rect">
                <a:avLst/>
              </a:prstGeom>
              <a:solidFill>
                <a:srgbClr val="54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1910375-CA88-41C2-8D2B-6D5A34F2F482}"/>
                  </a:ext>
                </a:extLst>
              </p:cNvPr>
              <p:cNvSpPr/>
              <p:nvPr/>
            </p:nvSpPr>
            <p:spPr>
              <a:xfrm>
                <a:off x="3563541" y="5565836"/>
                <a:ext cx="440134" cy="9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294E9C-3C51-4628-A8D2-22BC7DDEBB44}"/>
                  </a:ext>
                </a:extLst>
              </p:cNvPr>
              <p:cNvSpPr/>
              <p:nvPr/>
            </p:nvSpPr>
            <p:spPr>
              <a:xfrm>
                <a:off x="3657203" y="5612651"/>
                <a:ext cx="252809" cy="9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C2AC31-1AA0-4009-8CED-247D690C251B}"/>
                  </a:ext>
                </a:extLst>
              </p:cNvPr>
              <p:cNvSpPr/>
              <p:nvPr/>
            </p:nvSpPr>
            <p:spPr>
              <a:xfrm>
                <a:off x="4959316" y="5485681"/>
                <a:ext cx="206409" cy="107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0FBF0BA4-5545-47EB-883B-3456E96315E8}"/>
                </a:ext>
              </a:extLst>
            </p:cNvPr>
            <p:cNvSpPr/>
            <p:nvPr/>
          </p:nvSpPr>
          <p:spPr>
            <a:xfrm>
              <a:off x="2952083" y="5944291"/>
              <a:ext cx="134017" cy="86521"/>
            </a:xfrm>
            <a:prstGeom prst="rect">
              <a:avLst/>
            </a:prstGeom>
            <a:solidFill>
              <a:srgbClr val="54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8F2E85C-18F4-41DD-BC50-3C9EA77775D8}"/>
                </a:ext>
              </a:extLst>
            </p:cNvPr>
            <p:cNvSpPr/>
            <p:nvPr/>
          </p:nvSpPr>
          <p:spPr>
            <a:xfrm>
              <a:off x="3523186" y="6678173"/>
              <a:ext cx="215377" cy="86521"/>
            </a:xfrm>
            <a:prstGeom prst="rect">
              <a:avLst/>
            </a:prstGeom>
            <a:solidFill>
              <a:srgbClr val="4D9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74818C-A855-454C-BD19-BCA65A9E1FB8}"/>
                </a:ext>
              </a:extLst>
            </p:cNvPr>
            <p:cNvSpPr/>
            <p:nvPr/>
          </p:nvSpPr>
          <p:spPr>
            <a:xfrm>
              <a:off x="3171607" y="5659467"/>
              <a:ext cx="290720" cy="46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AD1A4C9-8637-48B9-A18C-0ED644B4122B}"/>
                </a:ext>
              </a:extLst>
            </p:cNvPr>
            <p:cNvSpPr/>
            <p:nvPr/>
          </p:nvSpPr>
          <p:spPr>
            <a:xfrm>
              <a:off x="2976967" y="5312938"/>
              <a:ext cx="226061" cy="65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CA2C7F9-4D1A-484B-AFA8-42E4525F69C5}"/>
                </a:ext>
              </a:extLst>
            </p:cNvPr>
            <p:cNvSpPr/>
            <p:nvPr/>
          </p:nvSpPr>
          <p:spPr>
            <a:xfrm>
              <a:off x="4071617" y="5196844"/>
              <a:ext cx="257496" cy="65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4C2D51A-644F-44B2-8058-09433A527DD8}"/>
                </a:ext>
              </a:extLst>
            </p:cNvPr>
            <p:cNvSpPr/>
            <p:nvPr/>
          </p:nvSpPr>
          <p:spPr>
            <a:xfrm>
              <a:off x="5233667" y="5378124"/>
              <a:ext cx="159864" cy="65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6A0276E-A175-4EE1-BC0C-0860C26FBB3C}"/>
                </a:ext>
              </a:extLst>
            </p:cNvPr>
            <p:cNvSpPr/>
            <p:nvPr/>
          </p:nvSpPr>
          <p:spPr>
            <a:xfrm>
              <a:off x="5233666" y="5075051"/>
              <a:ext cx="226539" cy="65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2E79A9-04BF-4841-B9E2-38661182FAF8}"/>
                </a:ext>
              </a:extLst>
            </p:cNvPr>
            <p:cNvSpPr/>
            <p:nvPr/>
          </p:nvSpPr>
          <p:spPr>
            <a:xfrm>
              <a:off x="4100191" y="5829220"/>
              <a:ext cx="128909" cy="65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91992C86-CFEA-453D-953B-A409AC2D86CA}"/>
              </a:ext>
            </a:extLst>
          </p:cNvPr>
          <p:cNvSpPr txBox="1">
            <a:spLocks/>
          </p:cNvSpPr>
          <p:nvPr/>
        </p:nvSpPr>
        <p:spPr>
          <a:xfrm>
            <a:off x="158620" y="93306"/>
            <a:ext cx="11787303" cy="687897"/>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002060"/>
                </a:solidFill>
              </a:rPr>
              <a:t>NASA: Quantum Communication</a:t>
            </a:r>
          </a:p>
        </p:txBody>
      </p:sp>
      <p:cxnSp>
        <p:nvCxnSpPr>
          <p:cNvPr id="6" name="Straight Connector 5">
            <a:extLst>
              <a:ext uri="{FF2B5EF4-FFF2-40B4-BE49-F238E27FC236}">
                <a16:creationId xmlns:a16="http://schemas.microsoft.com/office/drawing/2014/main" id="{D2ADA8F1-F919-43DA-B080-F02C82EDB1B3}"/>
              </a:ext>
            </a:extLst>
          </p:cNvPr>
          <p:cNvCxnSpPr>
            <a:cxnSpLocks/>
          </p:cNvCxnSpPr>
          <p:nvPr/>
        </p:nvCxnSpPr>
        <p:spPr>
          <a:xfrm>
            <a:off x="6096000" y="1644350"/>
            <a:ext cx="0" cy="5213650"/>
          </a:xfrm>
          <a:prstGeom prst="line">
            <a:avLst/>
          </a:prstGeom>
          <a:ln w="4445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3DA5AC87-539A-4D72-93CA-FB19FA0A287F}"/>
              </a:ext>
            </a:extLst>
          </p:cNvPr>
          <p:cNvCxnSpPr>
            <a:cxnSpLocks/>
          </p:cNvCxnSpPr>
          <p:nvPr/>
        </p:nvCxnSpPr>
        <p:spPr>
          <a:xfrm>
            <a:off x="158620" y="4264910"/>
            <a:ext cx="11849878" cy="0"/>
          </a:xfrm>
          <a:prstGeom prst="line">
            <a:avLst/>
          </a:prstGeom>
          <a:ln w="44450"/>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31BFDF06-9D75-48E0-84C2-96E6DE5FE5E3}"/>
              </a:ext>
            </a:extLst>
          </p:cNvPr>
          <p:cNvSpPr txBox="1"/>
          <p:nvPr/>
        </p:nvSpPr>
        <p:spPr>
          <a:xfrm>
            <a:off x="276751" y="1628563"/>
            <a:ext cx="5486397" cy="2677656"/>
          </a:xfrm>
          <a:prstGeom prst="rect">
            <a:avLst/>
          </a:prstGeom>
          <a:noFill/>
        </p:spPr>
        <p:txBody>
          <a:bodyPr wrap="square" rtlCol="0">
            <a:spAutoFit/>
          </a:bodyPr>
          <a:lstStyle/>
          <a:p>
            <a:r>
              <a:rPr lang="en-US" sz="1400" b="1" u="sng" dirty="0">
                <a:solidFill>
                  <a:srgbClr val="002060"/>
                </a:solidFill>
              </a:rPr>
              <a:t>Details</a:t>
            </a:r>
          </a:p>
          <a:p>
            <a:r>
              <a:rPr lang="en-US" sz="1100" dirty="0"/>
              <a:t>Several mission concepts are investigated using theoretical analysis and terrestrial proof-of-concept demonstrations. </a:t>
            </a:r>
          </a:p>
          <a:p>
            <a:pPr marL="171450" indent="-171450">
              <a:buFont typeface="Arial" panose="020B0604020202020204" pitchFamily="34" charset="0"/>
              <a:buChar char="•"/>
            </a:pPr>
            <a:r>
              <a:rPr lang="en-US" sz="1100" b="1" dirty="0"/>
              <a:t>Current TRL at NASA-JPL (</a:t>
            </a:r>
            <a:r>
              <a:rPr lang="en-US" sz="1100" dirty="0">
                <a:solidFill>
                  <a:srgbClr val="7030A0"/>
                </a:solidFill>
              </a:rPr>
              <a:t>global state-of-the-art</a:t>
            </a:r>
            <a:r>
              <a:rPr lang="en-US" sz="1100" b="1" dirty="0"/>
              <a:t>):</a:t>
            </a:r>
          </a:p>
          <a:p>
            <a:pPr marL="628650" lvl="1" indent="-171450">
              <a:buFont typeface="Arial" panose="020B0604020202020204" pitchFamily="34" charset="0"/>
              <a:buChar char="•"/>
            </a:pPr>
            <a:r>
              <a:rPr lang="en-US" sz="1100" dirty="0"/>
              <a:t>Quantum interferometry: TRL 3-4 (</a:t>
            </a:r>
            <a:r>
              <a:rPr lang="en-US" sz="1100" dirty="0">
                <a:solidFill>
                  <a:srgbClr val="7030A0"/>
                </a:solidFill>
              </a:rPr>
              <a:t>3-4, Chinese free-space demonstration</a:t>
            </a:r>
            <a:r>
              <a:rPr lang="en-US" sz="1100" dirty="0"/>
              <a:t>)  </a:t>
            </a:r>
          </a:p>
          <a:p>
            <a:pPr marL="628650" lvl="1" indent="-171450">
              <a:buFont typeface="Arial" panose="020B0604020202020204" pitchFamily="34" charset="0"/>
              <a:buChar char="•"/>
            </a:pPr>
            <a:r>
              <a:rPr lang="en-US" sz="1100" dirty="0"/>
              <a:t>Quantum key distribution: TRL 3-4 (</a:t>
            </a:r>
            <a:r>
              <a:rPr lang="en-US" sz="1100" dirty="0">
                <a:solidFill>
                  <a:srgbClr val="7030A0"/>
                </a:solidFill>
              </a:rPr>
              <a:t>9</a:t>
            </a:r>
            <a:r>
              <a:rPr lang="en-US" sz="1100" dirty="0"/>
              <a:t>, </a:t>
            </a:r>
            <a:r>
              <a:rPr lang="en-US" sz="1100" dirty="0">
                <a:solidFill>
                  <a:srgbClr val="7030A0"/>
                </a:solidFill>
              </a:rPr>
              <a:t>for example Chinese </a:t>
            </a:r>
            <a:r>
              <a:rPr lang="en-US" sz="1100" dirty="0" err="1">
                <a:solidFill>
                  <a:srgbClr val="7030A0"/>
                </a:solidFill>
              </a:rPr>
              <a:t>Micius</a:t>
            </a:r>
            <a:r>
              <a:rPr lang="en-US" sz="1100" dirty="0">
                <a:solidFill>
                  <a:srgbClr val="7030A0"/>
                </a:solidFill>
              </a:rPr>
              <a:t> mission</a:t>
            </a:r>
            <a:r>
              <a:rPr lang="en-US" sz="1100" dirty="0"/>
              <a:t>)</a:t>
            </a:r>
          </a:p>
          <a:p>
            <a:pPr marL="628650" lvl="1" indent="-171450">
              <a:buFont typeface="Arial" panose="020B0604020202020204" pitchFamily="34" charset="0"/>
              <a:buChar char="•"/>
            </a:pPr>
            <a:r>
              <a:rPr lang="en-US" sz="1100" dirty="0"/>
              <a:t>Quantum communication: TRL 3-4 (</a:t>
            </a:r>
            <a:r>
              <a:rPr lang="en-US" sz="1100" dirty="0">
                <a:solidFill>
                  <a:srgbClr val="7030A0"/>
                </a:solidFill>
              </a:rPr>
              <a:t>4-5, Urban scale quantum communication</a:t>
            </a:r>
            <a:r>
              <a:rPr lang="en-US" sz="1100" dirty="0"/>
              <a:t>)</a:t>
            </a:r>
          </a:p>
          <a:p>
            <a:pPr marL="171450" indent="-171450">
              <a:buFont typeface="Arial" panose="020B0604020202020204" pitchFamily="34" charset="0"/>
              <a:buChar char="•"/>
            </a:pPr>
            <a:r>
              <a:rPr lang="en-US" sz="1100" b="1" dirty="0"/>
              <a:t>Organizations Involved:</a:t>
            </a:r>
          </a:p>
          <a:p>
            <a:pPr marL="628650" lvl="1" indent="-171450">
              <a:buFont typeface="Arial" panose="020B0604020202020204" pitchFamily="34" charset="0"/>
              <a:buChar char="•"/>
            </a:pPr>
            <a:r>
              <a:rPr lang="en-US" sz="1100" dirty="0"/>
              <a:t>JPL: Alex Lohrmann, UIUC: Paul Kwiat, Caltech: Andrei Faraon</a:t>
            </a:r>
            <a:endParaRPr lang="en-US" sz="1100" b="1" dirty="0"/>
          </a:p>
          <a:p>
            <a:pPr marL="171450" indent="-171450">
              <a:buFont typeface="Arial" panose="020B0604020202020204" pitchFamily="34" charset="0"/>
              <a:buChar char="•"/>
            </a:pPr>
            <a:r>
              <a:rPr lang="en-US" sz="1100" b="1" dirty="0"/>
              <a:t>Underlying/Enabling Technologies:</a:t>
            </a:r>
          </a:p>
          <a:p>
            <a:pPr marL="628650" lvl="1" indent="-171450">
              <a:buFont typeface="Arial" panose="020B0604020202020204" pitchFamily="34" charset="0"/>
              <a:buChar char="•"/>
            </a:pPr>
            <a:r>
              <a:rPr lang="en-US" sz="1100" dirty="0"/>
              <a:t>Quantum light sources: Entangled-photon sources, single-photon sources</a:t>
            </a:r>
          </a:p>
          <a:p>
            <a:pPr marL="628650" lvl="1" indent="-171450">
              <a:buFont typeface="Arial" panose="020B0604020202020204" pitchFamily="34" charset="0"/>
              <a:buChar char="•"/>
            </a:pPr>
            <a:r>
              <a:rPr lang="en-US" sz="1100" dirty="0"/>
              <a:t>Solid-state qubits: Quantum sensors, clocks, computational qubits</a:t>
            </a:r>
          </a:p>
          <a:p>
            <a:pPr marL="628650" lvl="1" indent="-171450">
              <a:buFont typeface="Arial" panose="020B0604020202020204" pitchFamily="34" charset="0"/>
              <a:buChar char="•"/>
            </a:pPr>
            <a:r>
              <a:rPr lang="en-US" sz="1100" dirty="0"/>
              <a:t>Quantum channels: Free-space optical (FSO) links (space and ground systems)</a:t>
            </a:r>
          </a:p>
          <a:p>
            <a:pPr marL="628650" lvl="1" indent="-171450">
              <a:buFont typeface="Arial" panose="020B0604020202020204" pitchFamily="34" charset="0"/>
              <a:buChar char="•"/>
            </a:pPr>
            <a:r>
              <a:rPr lang="en-US" sz="1100" dirty="0"/>
              <a:t>Quantum measurements: Single-photon detectors, quantum-state control, synchronization, precision interferometry</a:t>
            </a:r>
          </a:p>
        </p:txBody>
      </p:sp>
      <p:sp>
        <p:nvSpPr>
          <p:cNvPr id="16" name="TextBox 15">
            <a:extLst>
              <a:ext uri="{FF2B5EF4-FFF2-40B4-BE49-F238E27FC236}">
                <a16:creationId xmlns:a16="http://schemas.microsoft.com/office/drawing/2014/main" id="{7E90904B-0630-4130-90A0-BA83E406E6C8}"/>
              </a:ext>
            </a:extLst>
          </p:cNvPr>
          <p:cNvSpPr txBox="1"/>
          <p:nvPr/>
        </p:nvSpPr>
        <p:spPr>
          <a:xfrm>
            <a:off x="183503" y="4269352"/>
            <a:ext cx="5486397" cy="1323439"/>
          </a:xfrm>
          <a:prstGeom prst="rect">
            <a:avLst/>
          </a:prstGeom>
          <a:noFill/>
        </p:spPr>
        <p:txBody>
          <a:bodyPr wrap="square" rtlCol="0">
            <a:spAutoFit/>
          </a:bodyPr>
          <a:lstStyle/>
          <a:p>
            <a:r>
              <a:rPr lang="en-US" sz="1400" b="1" u="sng" dirty="0">
                <a:solidFill>
                  <a:srgbClr val="002060"/>
                </a:solidFill>
              </a:rPr>
              <a:t>Activities &amp; Approach</a:t>
            </a:r>
          </a:p>
          <a:p>
            <a:pPr marL="171450" indent="-171450">
              <a:buFont typeface="Arial" panose="020B0604020202020204" pitchFamily="34" charset="0"/>
              <a:buChar char="•"/>
            </a:pPr>
            <a:r>
              <a:rPr lang="en-US" sz="1100" dirty="0"/>
              <a:t>International Science Definition Team investigated novel quantum optical experiments in space (NASA BPS support)</a:t>
            </a:r>
          </a:p>
          <a:p>
            <a:pPr marL="171450" indent="-171450">
              <a:buFont typeface="Arial" panose="020B0604020202020204" pitchFamily="34" charset="0"/>
              <a:buChar char="•"/>
            </a:pPr>
            <a:r>
              <a:rPr lang="en-US" sz="1100" dirty="0"/>
              <a:t>National collaboration developed agenda for future quantum communication missions (NASA SCaN support)</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endParaRPr lang="en-US" sz="11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AC0995A-48BA-4838-8C2A-8A4BD7B82078}"/>
                  </a:ext>
                </a:extLst>
              </p:cNvPr>
              <p:cNvSpPr txBox="1"/>
              <p:nvPr/>
            </p:nvSpPr>
            <p:spPr>
              <a:xfrm>
                <a:off x="6262425" y="1628620"/>
                <a:ext cx="5486397" cy="2677656"/>
              </a:xfrm>
              <a:prstGeom prst="rect">
                <a:avLst/>
              </a:prstGeom>
              <a:noFill/>
            </p:spPr>
            <p:txBody>
              <a:bodyPr wrap="square" rtlCol="0">
                <a:spAutoFit/>
              </a:bodyPr>
              <a:lstStyle/>
              <a:p>
                <a:r>
                  <a:rPr lang="en-US" sz="1400" b="1" u="sng" dirty="0">
                    <a:solidFill>
                      <a:srgbClr val="002060"/>
                    </a:solidFill>
                  </a:rPr>
                  <a:t>Cost &amp; Schedule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Current &amp; Planned level of investment at your organization:</a:t>
                </a: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FY24: </a:t>
                </a:r>
                <a14:m>
                  <m:oMath xmlns:m="http://schemas.openxmlformats.org/officeDocument/2006/math">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$1M; </a:t>
                </a:r>
                <a:r>
                  <a:rPr lang="en-US" sz="1100" dirty="0">
                    <a:solidFill>
                      <a:prstClr val="black"/>
                    </a:solidFill>
                    <a:latin typeface="Calibri" panose="020F0502020204030204"/>
                  </a:rPr>
                  <a:t>FY25-FY26: </a:t>
                </a:r>
                <a14:m>
                  <m:oMath xmlns:m="http://schemas.openxmlformats.org/officeDocument/2006/math">
                    <m:r>
                      <a:rPr lang="en-US" sz="1100" b="0" i="1" smtClean="0">
                        <a:solidFill>
                          <a:prstClr val="black"/>
                        </a:solidFill>
                        <a:latin typeface="Cambria Math" panose="02040503050406030204" pitchFamily="18" charset="0"/>
                      </a:rPr>
                      <m:t>~</m:t>
                    </m:r>
                  </m:oMath>
                </a14:m>
                <a:r>
                  <a:rPr lang="en-US" sz="1100" dirty="0">
                    <a:solidFill>
                      <a:prstClr val="black"/>
                    </a:solidFill>
                    <a:latin typeface="Calibri" panose="020F0502020204030204"/>
                  </a:rPr>
                  <a:t>$2.2M</a:t>
                </a:r>
                <a:endPar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prstClr val="black"/>
                    </a:solidFill>
                    <a:latin typeface="Calibri" panose="020F0502020204030204"/>
                  </a:rPr>
                  <a:t>Planned Milestones:</a:t>
                </a:r>
              </a:p>
              <a:p>
                <a:pPr marL="628650" lvl="1" indent="-171450">
                  <a:buFont typeface="Arial" panose="020B0604020202020204" pitchFamily="34" charset="0"/>
                  <a:buChar char="•"/>
                  <a:defRPr/>
                </a:pPr>
                <a:r>
                  <a:rPr lang="en-US" sz="1100" dirty="0">
                    <a:solidFill>
                      <a:prstClr val="black"/>
                    </a:solidFill>
                    <a:latin typeface="Calibri" panose="020F0502020204030204"/>
                  </a:rPr>
                  <a:t>FY24: Launch of SEAQUE mission (DSQL)</a:t>
                </a:r>
              </a:p>
              <a:p>
                <a:pPr marL="628650" lvl="1" indent="-171450">
                  <a:buFont typeface="Arial" panose="020B0604020202020204" pitchFamily="34" charset="0"/>
                  <a:buChar char="•"/>
                  <a:defRPr/>
                </a:pPr>
                <a:r>
                  <a:rPr lang="en-US" sz="1100" dirty="0">
                    <a:solidFill>
                      <a:prstClr val="black"/>
                    </a:solidFill>
                    <a:latin typeface="Calibri" panose="020F0502020204030204"/>
                  </a:rPr>
                  <a:t>FY25-26: </a:t>
                </a:r>
                <a:r>
                  <a:rPr lang="en-US" sz="1100" dirty="0">
                    <a:solidFill>
                      <a:prstClr val="black"/>
                    </a:solidFill>
                  </a:rPr>
                  <a:t>Terrestrial gravitational redshift measurements (DSQL)</a:t>
                </a:r>
                <a:endParaRPr lang="en-US" sz="1100" dirty="0">
                  <a:solidFill>
                    <a:prstClr val="black"/>
                  </a:solidFill>
                  <a:latin typeface="Calibri" panose="020F0502020204030204"/>
                </a:endParaRP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FY26: Remote entanglement of solid-state qubits over FSO links (NASA ROSES)</a:t>
                </a:r>
              </a:p>
              <a:p>
                <a:pPr marL="628650" lvl="1" indent="-171450">
                  <a:buFont typeface="Arial" panose="020B0604020202020204" pitchFamily="34" charset="0"/>
                  <a:buChar char="•"/>
                  <a:defRPr/>
                </a:pPr>
                <a:r>
                  <a:rPr lang="en-US" sz="1100" dirty="0">
                    <a:solidFill>
                      <a:prstClr val="black"/>
                    </a:solidFill>
                    <a:latin typeface="Calibri" panose="020F0502020204030204"/>
                  </a:rPr>
                  <a:t>FY27-28: Quantum uplinks to Canadian QEYSSat spacecraft</a:t>
                </a:r>
              </a:p>
              <a:p>
                <a:pPr marL="628650" lvl="1" indent="-171450">
                  <a:buFont typeface="Arial" panose="020B0604020202020204" pitchFamily="34" charset="0"/>
                  <a:buChar char="•"/>
                  <a:defRPr/>
                </a:pP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FY27-29: Quantum communication mission development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Period of Performance</a:t>
                </a:r>
                <a:r>
                  <a:rPr lang="en-US" sz="1100" b="1" dirty="0">
                    <a:solidFill>
                      <a:prstClr val="black"/>
                    </a:solidFill>
                    <a:latin typeface="Calibri" panose="020F0502020204030204"/>
                  </a:rPr>
                  <a:t>:</a:t>
                </a:r>
              </a:p>
              <a:p>
                <a:pPr marL="628650" lvl="1" indent="-171450">
                  <a:buFont typeface="Arial" panose="020B0604020202020204" pitchFamily="34" charset="0"/>
                  <a:buChar char="•"/>
                  <a:defRPr/>
                </a:pPr>
                <a:r>
                  <a:rPr lang="en-US" sz="1100" dirty="0">
                    <a:solidFill>
                      <a:prstClr val="black"/>
                    </a:solidFill>
                    <a:latin typeface="Calibri" panose="020F0502020204030204"/>
                  </a:rPr>
                  <a:t>FY24-FY26: Technology demonstrations and terrestrial experiments</a:t>
                </a:r>
              </a:p>
              <a:p>
                <a:pPr marL="628650" lvl="1" indent="-171450">
                  <a:buFont typeface="Arial" panose="020B0604020202020204" pitchFamily="34" charset="0"/>
                  <a:buChar char="•"/>
                  <a:defRPr/>
                </a:pPr>
                <a:r>
                  <a:rPr lang="en-US" sz="1100" dirty="0">
                    <a:solidFill>
                      <a:prstClr val="black"/>
                    </a:solidFill>
                    <a:latin typeface="Calibri" panose="020F0502020204030204"/>
                  </a:rPr>
                  <a:t>FY27-FY29: Mission development</a:t>
                </a:r>
                <a:endPar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prstClr val="black"/>
                    </a:solidFill>
                    <a:latin typeface="Calibri" panose="020F0502020204030204"/>
                  </a:rPr>
                  <a:t>Cost and Schedule Risks:</a:t>
                </a:r>
                <a:endParaRPr lang="en-US" sz="1200" b="1" dirty="0">
                  <a:solidFill>
                    <a:prstClr val="black"/>
                  </a:solidFill>
                  <a:latin typeface="Calibri" panose="020F0502020204030204"/>
                </a:endParaRPr>
              </a:p>
              <a:p>
                <a:pPr marL="628650" lvl="1" indent="-171450">
                  <a:buFont typeface="Arial" panose="020B0604020202020204" pitchFamily="34" charset="0"/>
                  <a:buChar char="•"/>
                  <a:defRPr/>
                </a:pPr>
                <a:r>
                  <a:rPr lang="en-US" sz="1100" dirty="0">
                    <a:solidFill>
                      <a:prstClr val="black"/>
                    </a:solidFill>
                    <a:latin typeface="Calibri" panose="020F0502020204030204"/>
                  </a:rPr>
                  <a:t>Risk that other nations (China) will execute similar space missions sooner</a:t>
                </a:r>
              </a:p>
              <a:p>
                <a:pPr marL="628650" lvl="1" indent="-171450">
                  <a:buFont typeface="Arial" panose="020B0604020202020204" pitchFamily="34" charset="0"/>
                  <a:buChar char="•"/>
                  <a:defRPr/>
                </a:pPr>
                <a:r>
                  <a:rPr lang="en-US" sz="1100" dirty="0">
                    <a:solidFill>
                      <a:prstClr val="black"/>
                    </a:solidFill>
                    <a:latin typeface="Calibri" panose="020F0502020204030204"/>
                  </a:rPr>
                  <a:t>Space mission and ground station implementation currently not funded</a:t>
                </a:r>
              </a:p>
            </p:txBody>
          </p:sp>
        </mc:Choice>
        <mc:Fallback xmlns="">
          <p:sp>
            <p:nvSpPr>
              <p:cNvPr id="17" name="TextBox 16">
                <a:extLst>
                  <a:ext uri="{FF2B5EF4-FFF2-40B4-BE49-F238E27FC236}">
                    <a16:creationId xmlns:a16="http://schemas.microsoft.com/office/drawing/2014/main" id="{0AC0995A-48BA-4838-8C2A-8A4BD7B82078}"/>
                  </a:ext>
                </a:extLst>
              </p:cNvPr>
              <p:cNvSpPr txBox="1">
                <a:spLocks noRot="1" noChangeAspect="1" noMove="1" noResize="1" noEditPoints="1" noAdjustHandles="1" noChangeArrowheads="1" noChangeShapeType="1" noTextEdit="1"/>
              </p:cNvSpPr>
              <p:nvPr/>
            </p:nvSpPr>
            <p:spPr>
              <a:xfrm>
                <a:off x="6262425" y="1628620"/>
                <a:ext cx="5486397" cy="2677656"/>
              </a:xfrm>
              <a:prstGeom prst="rect">
                <a:avLst/>
              </a:prstGeom>
              <a:blipFill>
                <a:blip r:embed="rId4"/>
                <a:stretch>
                  <a:fillRect l="-333" t="-456" b="-68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EED5A785-E443-418E-A2B7-5AAE785C5A3C}"/>
              </a:ext>
            </a:extLst>
          </p:cNvPr>
          <p:cNvSpPr txBox="1"/>
          <p:nvPr/>
        </p:nvSpPr>
        <p:spPr>
          <a:xfrm>
            <a:off x="6262425" y="4275388"/>
            <a:ext cx="5683497" cy="2508379"/>
          </a:xfrm>
          <a:prstGeom prst="rect">
            <a:avLst/>
          </a:prstGeom>
          <a:noFill/>
        </p:spPr>
        <p:txBody>
          <a:bodyPr wrap="square" rtlCol="0">
            <a:spAutoFit/>
          </a:bodyPr>
          <a:lstStyle/>
          <a:p>
            <a:r>
              <a:rPr lang="en-US" sz="1400" b="1" u="sng" dirty="0">
                <a:solidFill>
                  <a:srgbClr val="002060"/>
                </a:solidFill>
              </a:rPr>
              <a:t>Impact</a:t>
            </a:r>
            <a:endParaRPr lang="en-US" sz="1200" b="1" dirty="0"/>
          </a:p>
          <a:p>
            <a:pPr marL="171450" indent="-171450">
              <a:buFont typeface="Arial" panose="020B0604020202020204" pitchFamily="34" charset="0"/>
              <a:buChar char="•"/>
            </a:pPr>
            <a:r>
              <a:rPr lang="en-US" sz="1100" b="1" dirty="0"/>
              <a:t>How does this project improve the </a:t>
            </a:r>
            <a:r>
              <a:rPr lang="en-US" sz="1100" b="1" dirty="0" err="1"/>
              <a:t>SoA</a:t>
            </a:r>
            <a:r>
              <a:rPr lang="en-US" sz="1100" b="1" dirty="0"/>
              <a:t> and meet Mission/Agency needs?</a:t>
            </a:r>
          </a:p>
          <a:p>
            <a:pPr marL="628650" lvl="1" indent="-171450">
              <a:buFont typeface="Arial" panose="020B0604020202020204" pitchFamily="34" charset="0"/>
              <a:buChar char="•"/>
            </a:pPr>
            <a:r>
              <a:rPr lang="en-US" sz="1100" dirty="0"/>
              <a:t>The novel quantum interferometry concept will open up new research avenues of tests of theories at the intersection of quantum mechanics and general relativity</a:t>
            </a:r>
          </a:p>
          <a:p>
            <a:pPr marL="628650" lvl="1" indent="-171450">
              <a:buFont typeface="Arial" panose="020B0604020202020204" pitchFamily="34" charset="0"/>
              <a:buChar char="•"/>
            </a:pPr>
            <a:r>
              <a:rPr lang="en-US" sz="1100" dirty="0"/>
              <a:t>The technology developed during this project will lay the foundation for future quantum communication missions by maturing key technologies</a:t>
            </a:r>
          </a:p>
          <a:p>
            <a:pPr marL="171450" indent="-171450">
              <a:buFont typeface="Arial" panose="020B0604020202020204" pitchFamily="34" charset="0"/>
              <a:buChar char="•"/>
            </a:pPr>
            <a:r>
              <a:rPr lang="en-US" sz="1100" b="1" dirty="0"/>
              <a:t>Planned/Potential application(s): </a:t>
            </a:r>
          </a:p>
          <a:p>
            <a:pPr marL="628650" lvl="1" indent="-171450">
              <a:buFont typeface="Arial" panose="020B0604020202020204" pitchFamily="34" charset="0"/>
              <a:buChar char="•"/>
            </a:pPr>
            <a:r>
              <a:rPr lang="en-US" sz="1100" dirty="0"/>
              <a:t>Global secure communications</a:t>
            </a:r>
          </a:p>
          <a:p>
            <a:pPr marL="628650" lvl="1" indent="-171450">
              <a:buFont typeface="Arial" panose="020B0604020202020204" pitchFamily="34" charset="0"/>
              <a:buChar char="•"/>
            </a:pPr>
            <a:r>
              <a:rPr lang="en-US" sz="1100" dirty="0"/>
              <a:t>Time transfer using quantum states</a:t>
            </a:r>
          </a:p>
          <a:p>
            <a:pPr marL="628650" lvl="1" indent="-171450">
              <a:buFont typeface="Arial" panose="020B0604020202020204" pitchFamily="34" charset="0"/>
              <a:buChar char="•"/>
            </a:pPr>
            <a:r>
              <a:rPr lang="en-US" sz="1100" dirty="0"/>
              <a:t>Quantum LiDAR, quantum telescopes</a:t>
            </a:r>
          </a:p>
          <a:p>
            <a:pPr marL="171450" indent="-171450">
              <a:buFont typeface="Arial" panose="020B0604020202020204" pitchFamily="34" charset="0"/>
              <a:buChar char="•"/>
            </a:pPr>
            <a:r>
              <a:rPr lang="en-US" sz="1100" b="1" dirty="0"/>
              <a:t>Does this enable other quantum technologies?</a:t>
            </a:r>
          </a:p>
          <a:p>
            <a:pPr marL="628650" lvl="1" indent="-171450">
              <a:buFont typeface="Arial" panose="020B0604020202020204" pitchFamily="34" charset="0"/>
              <a:buChar char="•"/>
            </a:pPr>
            <a:r>
              <a:rPr lang="en-US" sz="1100" dirty="0"/>
              <a:t>Magnetic/gravitational field sensing improvement in entangled sensor networks</a:t>
            </a:r>
          </a:p>
          <a:p>
            <a:pPr marL="628650" lvl="1" indent="-171450">
              <a:buFont typeface="Arial" panose="020B0604020202020204" pitchFamily="34" charset="0"/>
              <a:buChar char="•"/>
            </a:pPr>
            <a:r>
              <a:rPr lang="en-US" sz="1100" dirty="0"/>
              <a:t>Quantum gyroscopes</a:t>
            </a:r>
          </a:p>
          <a:p>
            <a:pPr marL="628650" lvl="1" indent="-171450">
              <a:buFont typeface="Arial" panose="020B0604020202020204" pitchFamily="34" charset="0"/>
              <a:buChar char="•"/>
            </a:pPr>
            <a:r>
              <a:rPr lang="en-US" sz="1100" dirty="0"/>
              <a:t>Blind/distributed quantum computing</a:t>
            </a:r>
          </a:p>
        </p:txBody>
      </p:sp>
      <p:sp>
        <p:nvSpPr>
          <p:cNvPr id="19" name="Rectangle 18">
            <a:extLst>
              <a:ext uri="{FF2B5EF4-FFF2-40B4-BE49-F238E27FC236}">
                <a16:creationId xmlns:a16="http://schemas.microsoft.com/office/drawing/2014/main" id="{9C049047-C301-4625-B045-FA0F487A3E45}"/>
              </a:ext>
            </a:extLst>
          </p:cNvPr>
          <p:cNvSpPr/>
          <p:nvPr/>
        </p:nvSpPr>
        <p:spPr>
          <a:xfrm>
            <a:off x="137076" y="787401"/>
            <a:ext cx="11917848" cy="880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350" b="1" u="sng" dirty="0">
                <a:solidFill>
                  <a:schemeClr val="bg1"/>
                </a:solidFill>
              </a:rPr>
              <a:t>Description</a:t>
            </a:r>
            <a:r>
              <a:rPr lang="en-US" sz="1350" b="1" dirty="0">
                <a:solidFill>
                  <a:schemeClr val="bg1"/>
                </a:solidFill>
              </a:rPr>
              <a:t>: Quantum communication links in space enable a wide range of novel science experiments, and are a key component of future global quantum networks. Quantum optical interferometry across gravitational potential differences will demonstrate first tests of quantum field theory in curved space time by measuring gravitational redshifts of quantum states. Quantum communication will enable global secure communication, as well as connecting future quantum sensors and computers. Terrestrial proof-of-concept demonstrations are implemented to justify future space missions.</a:t>
            </a:r>
          </a:p>
        </p:txBody>
      </p:sp>
      <p:sp>
        <p:nvSpPr>
          <p:cNvPr id="7" name="Rectangle 6">
            <a:extLst>
              <a:ext uri="{FF2B5EF4-FFF2-40B4-BE49-F238E27FC236}">
                <a16:creationId xmlns:a16="http://schemas.microsoft.com/office/drawing/2014/main" id="{53AA346D-72AD-4EF2-A8A0-4BD68107FAA6}"/>
              </a:ext>
            </a:extLst>
          </p:cNvPr>
          <p:cNvSpPr/>
          <p:nvPr/>
        </p:nvSpPr>
        <p:spPr>
          <a:xfrm>
            <a:off x="183503" y="5176850"/>
            <a:ext cx="2546997" cy="1615827"/>
          </a:xfrm>
          <a:prstGeom prst="rect">
            <a:avLst/>
          </a:prstGeom>
        </p:spPr>
        <p:txBody>
          <a:bodyPr wrap="square">
            <a:spAutoFit/>
          </a:bodyPr>
          <a:lstStyle/>
          <a:p>
            <a:pPr marL="171450" indent="-171450">
              <a:buFont typeface="Arial" panose="020B0604020202020204" pitchFamily="34" charset="0"/>
              <a:buChar char="•"/>
            </a:pPr>
            <a:r>
              <a:rPr lang="en-US" sz="1100" dirty="0"/>
              <a:t>Technology roadmap development</a:t>
            </a:r>
          </a:p>
          <a:p>
            <a:pPr marL="171450" indent="-171450">
              <a:buFont typeface="Arial" panose="020B0604020202020204" pitchFamily="34" charset="0"/>
              <a:buChar char="•"/>
            </a:pPr>
            <a:r>
              <a:rPr lang="en-US" sz="1100" dirty="0"/>
              <a:t>Mission architecture development using orbital models, optical link budgets and experiment simulations</a:t>
            </a:r>
          </a:p>
          <a:p>
            <a:pPr marL="171450" indent="-171450">
              <a:buFont typeface="Arial" panose="020B0604020202020204" pitchFamily="34" charset="0"/>
              <a:buChar char="•"/>
            </a:pPr>
            <a:r>
              <a:rPr lang="en-US" sz="1100" dirty="0"/>
              <a:t>Space technology demonstrations (SEAQUE)</a:t>
            </a:r>
          </a:p>
          <a:p>
            <a:pPr marL="171450" indent="-171450">
              <a:buFont typeface="Arial" panose="020B0604020202020204" pitchFamily="34" charset="0"/>
              <a:buChar char="•"/>
            </a:pPr>
            <a:r>
              <a:rPr lang="en-US" sz="1100" dirty="0"/>
              <a:t>Quantum ground station design</a:t>
            </a:r>
          </a:p>
          <a:p>
            <a:pPr marL="171450" indent="-171450">
              <a:buFont typeface="Arial" panose="020B0604020202020204" pitchFamily="34" charset="0"/>
              <a:buChar char="•"/>
            </a:pPr>
            <a:r>
              <a:rPr lang="en-US" sz="1100" dirty="0"/>
              <a:t>Development of terrestrial proof-of-concept experiments (FY25-27)</a:t>
            </a:r>
          </a:p>
        </p:txBody>
      </p:sp>
      <p:sp>
        <p:nvSpPr>
          <p:cNvPr id="38" name="TextBox 37">
            <a:extLst>
              <a:ext uri="{FF2B5EF4-FFF2-40B4-BE49-F238E27FC236}">
                <a16:creationId xmlns:a16="http://schemas.microsoft.com/office/drawing/2014/main" id="{DFD80FD3-7820-4910-B249-53C3279E15F8}"/>
              </a:ext>
            </a:extLst>
          </p:cNvPr>
          <p:cNvSpPr txBox="1"/>
          <p:nvPr/>
        </p:nvSpPr>
        <p:spPr>
          <a:xfrm>
            <a:off x="2514554" y="5819308"/>
            <a:ext cx="360996" cy="261610"/>
          </a:xfrm>
          <a:prstGeom prst="rect">
            <a:avLst/>
          </a:prstGeom>
          <a:noFill/>
        </p:spPr>
        <p:txBody>
          <a:bodyPr wrap="none" rtlCol="0">
            <a:spAutoFit/>
          </a:bodyPr>
          <a:lstStyle/>
          <a:p>
            <a:r>
              <a:rPr lang="en-US" sz="1100" i="1" dirty="0"/>
              <a:t>JPL</a:t>
            </a:r>
          </a:p>
        </p:txBody>
      </p:sp>
      <p:sp>
        <p:nvSpPr>
          <p:cNvPr id="39" name="TextBox 38">
            <a:extLst>
              <a:ext uri="{FF2B5EF4-FFF2-40B4-BE49-F238E27FC236}">
                <a16:creationId xmlns:a16="http://schemas.microsoft.com/office/drawing/2014/main" id="{4CF6FD3E-F2FE-4F51-A5C9-FA5C97069D50}"/>
              </a:ext>
            </a:extLst>
          </p:cNvPr>
          <p:cNvSpPr txBox="1"/>
          <p:nvPr/>
        </p:nvSpPr>
        <p:spPr>
          <a:xfrm>
            <a:off x="3454389" y="6596684"/>
            <a:ext cx="609462" cy="261610"/>
          </a:xfrm>
          <a:prstGeom prst="rect">
            <a:avLst/>
          </a:prstGeom>
          <a:noFill/>
        </p:spPr>
        <p:txBody>
          <a:bodyPr wrap="none" rtlCol="0">
            <a:spAutoFit/>
          </a:bodyPr>
          <a:lstStyle/>
          <a:p>
            <a:r>
              <a:rPr lang="en-US" sz="1100" i="1" dirty="0"/>
              <a:t>Caltech</a:t>
            </a:r>
          </a:p>
        </p:txBody>
      </p:sp>
      <p:sp>
        <p:nvSpPr>
          <p:cNvPr id="40" name="TextBox 39">
            <a:extLst>
              <a:ext uri="{FF2B5EF4-FFF2-40B4-BE49-F238E27FC236}">
                <a16:creationId xmlns:a16="http://schemas.microsoft.com/office/drawing/2014/main" id="{BB667AEA-9DC1-4DC7-A099-015F98003D71}"/>
              </a:ext>
            </a:extLst>
          </p:cNvPr>
          <p:cNvSpPr txBox="1"/>
          <p:nvPr/>
        </p:nvSpPr>
        <p:spPr>
          <a:xfrm>
            <a:off x="3910012" y="5024507"/>
            <a:ext cx="659155" cy="261610"/>
          </a:xfrm>
          <a:prstGeom prst="rect">
            <a:avLst/>
          </a:prstGeom>
          <a:noFill/>
        </p:spPr>
        <p:txBody>
          <a:bodyPr wrap="none" rtlCol="0">
            <a:spAutoFit/>
          </a:bodyPr>
          <a:lstStyle/>
          <a:p>
            <a:r>
              <a:rPr lang="en-US" sz="1100" i="1" dirty="0"/>
              <a:t>QEYSSat</a:t>
            </a:r>
          </a:p>
        </p:txBody>
      </p:sp>
      <p:sp>
        <p:nvSpPr>
          <p:cNvPr id="41" name="TextBox 40">
            <a:extLst>
              <a:ext uri="{FF2B5EF4-FFF2-40B4-BE49-F238E27FC236}">
                <a16:creationId xmlns:a16="http://schemas.microsoft.com/office/drawing/2014/main" id="{AB34D1A4-2346-4804-9495-96DCB61197F7}"/>
              </a:ext>
            </a:extLst>
          </p:cNvPr>
          <p:cNvSpPr txBox="1"/>
          <p:nvPr/>
        </p:nvSpPr>
        <p:spPr>
          <a:xfrm>
            <a:off x="5140729" y="5285736"/>
            <a:ext cx="489236" cy="261610"/>
          </a:xfrm>
          <a:prstGeom prst="rect">
            <a:avLst/>
          </a:prstGeom>
          <a:noFill/>
        </p:spPr>
        <p:txBody>
          <a:bodyPr wrap="none" rtlCol="0">
            <a:spAutoFit/>
          </a:bodyPr>
          <a:lstStyle/>
          <a:p>
            <a:r>
              <a:rPr lang="en-US" sz="1100" i="1" dirty="0"/>
              <a:t>DSQL</a:t>
            </a:r>
          </a:p>
        </p:txBody>
      </p:sp>
      <p:sp>
        <p:nvSpPr>
          <p:cNvPr id="42" name="TextBox 41">
            <a:extLst>
              <a:ext uri="{FF2B5EF4-FFF2-40B4-BE49-F238E27FC236}">
                <a16:creationId xmlns:a16="http://schemas.microsoft.com/office/drawing/2014/main" id="{54563B72-0C30-4A57-B941-CC3B2976118F}"/>
              </a:ext>
            </a:extLst>
          </p:cNvPr>
          <p:cNvSpPr txBox="1"/>
          <p:nvPr/>
        </p:nvSpPr>
        <p:spPr>
          <a:xfrm>
            <a:off x="2626355" y="5158427"/>
            <a:ext cx="652743" cy="261610"/>
          </a:xfrm>
          <a:prstGeom prst="rect">
            <a:avLst/>
          </a:prstGeom>
          <a:noFill/>
        </p:spPr>
        <p:txBody>
          <a:bodyPr wrap="none" rtlCol="0">
            <a:spAutoFit/>
          </a:bodyPr>
          <a:lstStyle/>
          <a:p>
            <a:r>
              <a:rPr lang="en-US" sz="1100" i="1" dirty="0"/>
              <a:t>SEAQUE</a:t>
            </a:r>
          </a:p>
        </p:txBody>
      </p:sp>
      <p:sp>
        <p:nvSpPr>
          <p:cNvPr id="43" name="TextBox 42">
            <a:extLst>
              <a:ext uri="{FF2B5EF4-FFF2-40B4-BE49-F238E27FC236}">
                <a16:creationId xmlns:a16="http://schemas.microsoft.com/office/drawing/2014/main" id="{EC61E9A1-1029-4C7B-9656-34FA2FCC890D}"/>
              </a:ext>
            </a:extLst>
          </p:cNvPr>
          <p:cNvSpPr txBox="1"/>
          <p:nvPr/>
        </p:nvSpPr>
        <p:spPr>
          <a:xfrm>
            <a:off x="3611744" y="5547346"/>
            <a:ext cx="481222" cy="261610"/>
          </a:xfrm>
          <a:prstGeom prst="rect">
            <a:avLst/>
          </a:prstGeom>
          <a:noFill/>
        </p:spPr>
        <p:txBody>
          <a:bodyPr wrap="none" rtlCol="0">
            <a:spAutoFit/>
          </a:bodyPr>
          <a:lstStyle/>
          <a:p>
            <a:r>
              <a:rPr lang="en-US" sz="1100" i="1" dirty="0"/>
              <a:t>OCTL</a:t>
            </a:r>
          </a:p>
        </p:txBody>
      </p:sp>
    </p:spTree>
    <p:extLst>
      <p:ext uri="{BB962C8B-B14F-4D97-AF65-F5344CB8AC3E}">
        <p14:creationId xmlns:p14="http://schemas.microsoft.com/office/powerpoint/2010/main" val="131848182"/>
      </p:ext>
    </p:extLst>
  </p:cSld>
  <p:clrMapOvr>
    <a:masterClrMapping/>
  </p:clrMapOvr>
</p:sld>
</file>

<file path=ppt/theme/theme1.xml><?xml version="1.0" encoding="utf-8"?>
<a:theme xmlns:a="http://schemas.openxmlformats.org/drawingml/2006/main" name="OT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TPS" id="{A87E56D3-6AB4-46CA-A236-2DEEBDF2B6D1}" vid="{938F388C-39B1-46FC-8388-F402BF374B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F300371AEF1149A6354DA625672D1B" ma:contentTypeVersion="13" ma:contentTypeDescription="Create a new document." ma:contentTypeScope="" ma:versionID="bb38eaa35d1ffe1baa9406290626923a">
  <xsd:schema xmlns:xsd="http://www.w3.org/2001/XMLSchema" xmlns:xs="http://www.w3.org/2001/XMLSchema" xmlns:p="http://schemas.microsoft.com/office/2006/metadata/properties" xmlns:ns2="d105b188-2caa-4c52-8fb8-84e657e174a4" xmlns:ns3="0a21020f-3184-48ea-bc55-0895933ad77e" xmlns:ns4="d900e117-17a0-4b24-9e47-511ef1d02c43" targetNamespace="http://schemas.microsoft.com/office/2006/metadata/properties" ma:root="true" ma:fieldsID="60554f1926fa6bea1405b11593dafbb6" ns2:_="" ns3:_="" ns4:_="">
    <xsd:import namespace="d105b188-2caa-4c52-8fb8-84e657e174a4"/>
    <xsd:import namespace="0a21020f-3184-48ea-bc55-0895933ad77e"/>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05b188-2caa-4c52-8fb8-84e657e174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a21020f-3184-48ea-bc55-0895933ad77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ddb0072-04a0-4b46-8c25-da306e54a192}" ma:internalName="TaxCatchAll" ma:showField="CatchAllData" ma:web="0a21020f-3184-48ea-bc55-0895933ad7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d105b188-2caa-4c52-8fb8-84e657e174a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8E28820-8C3A-4446-8465-5C3603D8038C}">
  <ds:schemaRefs>
    <ds:schemaRef ds:uri="http://schemas.microsoft.com/sharepoint/v3/contenttype/forms"/>
  </ds:schemaRefs>
</ds:datastoreItem>
</file>

<file path=customXml/itemProps2.xml><?xml version="1.0" encoding="utf-8"?>
<ds:datastoreItem xmlns:ds="http://schemas.openxmlformats.org/officeDocument/2006/customXml" ds:itemID="{00121556-C6B5-4F59-9110-ABA370A3D6C5}">
  <ds:schemaRefs>
    <ds:schemaRef ds:uri="0a21020f-3184-48ea-bc55-0895933ad77e"/>
    <ds:schemaRef ds:uri="d105b188-2caa-4c52-8fb8-84e657e174a4"/>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AF0DB0-B1FF-46FD-9FA6-BD70DEDB166C}">
  <ds:schemaRefs>
    <ds:schemaRef ds:uri="http://purl.org/dc/terms/"/>
    <ds:schemaRef ds:uri="d105b188-2caa-4c52-8fb8-84e657e174a4"/>
    <ds:schemaRef ds:uri="http://schemas.microsoft.com/office/infopath/2007/PartnerControls"/>
    <ds:schemaRef ds:uri="http://purl.org/dc/dcmitype/"/>
    <ds:schemaRef ds:uri="http://schemas.openxmlformats.org/package/2006/metadata/core-properties"/>
    <ds:schemaRef ds:uri="d900e117-17a0-4b24-9e47-511ef1d02c43"/>
    <ds:schemaRef ds:uri="http://www.w3.org/XML/1998/namespace"/>
    <ds:schemaRef ds:uri="http://schemas.microsoft.com/office/2006/documentManagement/types"/>
    <ds:schemaRef ds:uri="0a21020f-3184-48ea-bc55-0895933ad77e"/>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OTPS</Template>
  <TotalTime>2902</TotalTime>
  <Words>5063</Words>
  <Application>Microsoft Macintosh PowerPoint</Application>
  <PresentationFormat>Widescreen</PresentationFormat>
  <Paragraphs>507</Paragraphs>
  <Slides>18</Slides>
  <Notes>5</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18</vt:i4>
      </vt:variant>
    </vt:vector>
  </HeadingPairs>
  <TitlesOfParts>
    <vt:vector size="26" baseType="lpstr">
      <vt:lpstr>-webkit-standard</vt:lpstr>
      <vt:lpstr>Arial</vt:lpstr>
      <vt:lpstr>Calibri</vt:lpstr>
      <vt:lpstr>Calibri Light</vt:lpstr>
      <vt:lpstr>Cambria Math</vt:lpstr>
      <vt:lpstr>Courier New</vt:lpstr>
      <vt:lpstr>Tahoma</vt:lpstr>
      <vt:lpstr>OTPS</vt:lpstr>
      <vt:lpstr>PowerPoint Presentation</vt:lpstr>
      <vt:lpstr>Assessment Of Quantum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Superconducting Nanowire Single Photon Detectors</vt:lpstr>
      <vt:lpstr>Present State of The Art in SNSPDs</vt:lpstr>
      <vt:lpstr>Toward a Space Demonstration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Sheng-wey Chiow</dc:creator>
  <cp:keywords/>
  <dc:description/>
  <cp:lastModifiedBy>Hyon, Jason J (US 8000)</cp:lastModifiedBy>
  <cp:revision>17</cp:revision>
  <cp:lastPrinted>2023-05-04T00:30:09Z</cp:lastPrinted>
  <dcterms:created xsi:type="dcterms:W3CDTF">2023-05-02T09:35:13Z</dcterms:created>
  <dcterms:modified xsi:type="dcterms:W3CDTF">2025-09-29T21:42:54Z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0x010100D7F300371AEF1149A6354DA625672D1B</vt:lpwstr>
  </property>
  <property fmtid="{D5CDD505-2E9C-101B-9397-08002B2CF9AE}" pid="3" name="MediaServiceImageTags">
    <vt:lpwstr/>
  </property>
</Properties>
</file>